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2"/>
  </p:notesMasterIdLst>
  <p:sldIdLst>
    <p:sldId id="257" r:id="rId3"/>
    <p:sldId id="259" r:id="rId4"/>
    <p:sldId id="265" r:id="rId5"/>
    <p:sldId id="263" r:id="rId6"/>
    <p:sldId id="271" r:id="rId7"/>
    <p:sldId id="281" r:id="rId8"/>
    <p:sldId id="262" r:id="rId9"/>
    <p:sldId id="273" r:id="rId10"/>
    <p:sldId id="274" r:id="rId11"/>
    <p:sldId id="275" r:id="rId12"/>
    <p:sldId id="276" r:id="rId13"/>
    <p:sldId id="267" r:id="rId14"/>
    <p:sldId id="280" r:id="rId15"/>
    <p:sldId id="268" r:id="rId16"/>
    <p:sldId id="277" r:id="rId17"/>
    <p:sldId id="278" r:id="rId18"/>
    <p:sldId id="279" r:id="rId19"/>
    <p:sldId id="269" r:id="rId20"/>
    <p:sldId id="270" r:id="rId2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57717-3847-4BBE-95A7-32FEFC146E3E}" type="datetimeFigureOut">
              <a:rPr lang="nb-NO" smtClean="0"/>
              <a:t>03.10.2017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641DB-0521-493C-AB06-CB29635B634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4348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cove.me/ltpy3ze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cove.me/3yxvitjh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http://bcove.me/ltpy3zef</a:t>
            </a:r>
            <a:endParaRPr lang="nb-NO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641DB-0521-493C-AB06-CB29635B634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4265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nb-NO" sz="1200" u="sng" smtClean="0">
                <a:solidFill>
                  <a:srgbClr val="0000FF"/>
                </a:solidFill>
                <a:effectLst/>
                <a:latin typeface="+mn-lt"/>
                <a:ea typeface="Calibri"/>
                <a:cs typeface="Times New Roman"/>
                <a:hlinkClick r:id="rId3"/>
              </a:rPr>
              <a:t>http://bcove.me/3yxvitjh</a:t>
            </a:r>
            <a:endParaRPr lang="nb-NO" sz="1200" smtClean="0">
              <a:effectLst/>
              <a:latin typeface="+mn-lt"/>
              <a:ea typeface="Calibri"/>
              <a:cs typeface="Times New Roman"/>
            </a:endParaRPr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641DB-0521-493C-AB06-CB29635B634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8047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10C4-669C-40E4-B3F9-167972152408}" type="datetimeFigureOut">
              <a:rPr lang="nb-NO" smtClean="0"/>
              <a:t>03.10.2017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4697-399A-4033-9B44-CC687EB5C5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893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10C4-669C-40E4-B3F9-167972152408}" type="datetimeFigureOut">
              <a:rPr lang="nb-NO" smtClean="0"/>
              <a:t>03.10.2017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4697-399A-4033-9B44-CC687EB5C5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468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10C4-669C-40E4-B3F9-167972152408}" type="datetimeFigureOut">
              <a:rPr lang="nb-NO" smtClean="0"/>
              <a:t>03.10.2017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4697-399A-4033-9B44-CC687EB5C5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368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457200" y="5778273"/>
            <a:ext cx="5971628" cy="892574"/>
          </a:xfrm>
        </p:spPr>
        <p:txBody>
          <a:bodyPr>
            <a:normAutofit/>
          </a:bodyPr>
          <a:lstStyle>
            <a:lvl1pPr algn="l">
              <a:defRPr sz="2400">
                <a:latin typeface="Helvetica"/>
                <a:cs typeface="Helvetica"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78273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55104" y="2238816"/>
            <a:ext cx="6229661" cy="155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157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457200" y="5778273"/>
            <a:ext cx="5971628" cy="892574"/>
          </a:xfrm>
        </p:spPr>
        <p:txBody>
          <a:bodyPr>
            <a:normAutofit/>
          </a:bodyPr>
          <a:lstStyle>
            <a:lvl1pPr algn="l">
              <a:defRPr sz="2400">
                <a:latin typeface="Helvetica"/>
                <a:cs typeface="Helvetica"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78273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55104" y="2238816"/>
            <a:ext cx="6229661" cy="155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563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63997"/>
            <a:ext cx="5971628" cy="892574"/>
          </a:xfrm>
        </p:spPr>
        <p:txBody>
          <a:bodyPr>
            <a:normAutofit/>
          </a:bodyPr>
          <a:lstStyle>
            <a:lvl1pPr algn="l">
              <a:defRPr sz="2400">
                <a:latin typeface="Helvetica"/>
                <a:cs typeface="Helvetica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D02D-B29C-AE44-91AF-1CF4C3979B8B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03.10.2017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035-A1C4-344F-B72B-83B687F9AEB7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06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D02D-B29C-AE44-91AF-1CF4C3979B8B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03.10.2017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035-A1C4-344F-B72B-83B687F9AEB7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Tittel 1"/>
          <p:cNvSpPr>
            <a:spLocks noGrp="1"/>
          </p:cNvSpPr>
          <p:nvPr>
            <p:ph type="title"/>
          </p:nvPr>
        </p:nvSpPr>
        <p:spPr>
          <a:xfrm>
            <a:off x="457200" y="163997"/>
            <a:ext cx="5971628" cy="892574"/>
          </a:xfrm>
        </p:spPr>
        <p:txBody>
          <a:bodyPr>
            <a:normAutofit/>
          </a:bodyPr>
          <a:lstStyle>
            <a:lvl1pPr algn="l">
              <a:defRPr sz="2400">
                <a:latin typeface="Helvetica"/>
                <a:cs typeface="Helvetica"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8030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57200" y="177251"/>
            <a:ext cx="5334000" cy="926335"/>
          </a:xfrm>
        </p:spPr>
        <p:txBody>
          <a:bodyPr>
            <a:normAutofit/>
          </a:bodyPr>
          <a:lstStyle>
            <a:lvl1pPr algn="l">
              <a:defRPr sz="2400">
                <a:latin typeface="Helvetica"/>
                <a:cs typeface="Helvetica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D02D-B29C-AE44-91AF-1CF4C3979B8B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03.10.2017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035-A1C4-344F-B72B-83B687F9AEB7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003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D02D-B29C-AE44-91AF-1CF4C3979B8B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03.10.2017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035-A1C4-344F-B72B-83B687F9AEB7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457200" y="163997"/>
            <a:ext cx="5971628" cy="892574"/>
          </a:xfrm>
        </p:spPr>
        <p:txBody>
          <a:bodyPr>
            <a:normAutofit/>
          </a:bodyPr>
          <a:lstStyle>
            <a:lvl1pPr algn="l">
              <a:defRPr sz="2400">
                <a:latin typeface="Helvetica"/>
                <a:cs typeface="Helvetica"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4289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Helvetica"/>
                <a:cs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Helvetica"/>
                <a:cs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D02D-B29C-AE44-91AF-1CF4C3979B8B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03.10.2017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035-A1C4-344F-B72B-83B687F9AEB7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457200" y="163997"/>
            <a:ext cx="5971628" cy="892574"/>
          </a:xfrm>
        </p:spPr>
        <p:txBody>
          <a:bodyPr>
            <a:normAutofit/>
          </a:bodyPr>
          <a:lstStyle>
            <a:lvl1pPr algn="l">
              <a:defRPr sz="2400">
                <a:latin typeface="Helvetica"/>
                <a:cs typeface="Helvetica"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2707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D02D-B29C-AE44-91AF-1CF4C3979B8B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03.10.2017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035-A1C4-344F-B72B-83B687F9AEB7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457200" y="163997"/>
            <a:ext cx="5971628" cy="892574"/>
          </a:xfrm>
        </p:spPr>
        <p:txBody>
          <a:bodyPr>
            <a:normAutofit/>
          </a:bodyPr>
          <a:lstStyle>
            <a:lvl1pPr algn="l">
              <a:defRPr sz="2400">
                <a:latin typeface="Helvetica"/>
                <a:cs typeface="Helvetica"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530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10C4-669C-40E4-B3F9-167972152408}" type="datetimeFigureOut">
              <a:rPr lang="nb-NO" smtClean="0"/>
              <a:t>03.10.2017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4697-399A-4033-9B44-CC687EB5C5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1999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11BFD02D-B29C-AE44-91AF-1CF4C3979B8B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03.10.2017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/>
                <a:cs typeface="Helvetica"/>
              </a:defRPr>
            </a:lvl1pPr>
          </a:lstStyle>
          <a:p>
            <a:fld id="{F914380D-D4B1-F449-8526-E31989886725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457200" y="163997"/>
            <a:ext cx="5971628" cy="892574"/>
          </a:xfrm>
        </p:spPr>
        <p:txBody>
          <a:bodyPr>
            <a:normAutofit/>
          </a:bodyPr>
          <a:lstStyle>
            <a:lvl1pPr algn="l">
              <a:defRPr sz="2400">
                <a:latin typeface="Helvetica"/>
                <a:cs typeface="Helvetica"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396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BE9A-4323-421D-99FF-F5A17FB8D1A0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03.10.2017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2B97-0E67-4CFA-8791-082F045A0A31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119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74613"/>
            <a:ext cx="6911975" cy="762000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4213" y="1268413"/>
            <a:ext cx="7926387" cy="51847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EB98C-4893-4885-AAF8-ECA62FB379C0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63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10C4-669C-40E4-B3F9-167972152408}" type="datetimeFigureOut">
              <a:rPr lang="nb-NO" smtClean="0"/>
              <a:t>03.10.2017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4697-399A-4033-9B44-CC687EB5C5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468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10C4-669C-40E4-B3F9-167972152408}" type="datetimeFigureOut">
              <a:rPr lang="nb-NO" smtClean="0"/>
              <a:t>03.10.2017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4697-399A-4033-9B44-CC687EB5C5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2875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10C4-669C-40E4-B3F9-167972152408}" type="datetimeFigureOut">
              <a:rPr lang="nb-NO" smtClean="0"/>
              <a:t>03.10.2017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4697-399A-4033-9B44-CC687EB5C5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276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10C4-669C-40E4-B3F9-167972152408}" type="datetimeFigureOut">
              <a:rPr lang="nb-NO" smtClean="0"/>
              <a:t>03.10.2017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4697-399A-4033-9B44-CC687EB5C5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590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10C4-669C-40E4-B3F9-167972152408}" type="datetimeFigureOut">
              <a:rPr lang="nb-NO" smtClean="0"/>
              <a:t>03.10.2017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4697-399A-4033-9B44-CC687EB5C5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953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10C4-669C-40E4-B3F9-167972152408}" type="datetimeFigureOut">
              <a:rPr lang="nb-NO" smtClean="0"/>
              <a:t>03.10.2017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4697-399A-4033-9B44-CC687EB5C5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016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10C4-669C-40E4-B3F9-167972152408}" type="datetimeFigureOut">
              <a:rPr lang="nb-NO" smtClean="0"/>
              <a:t>03.10.2017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4697-399A-4033-9B44-CC687EB5C5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222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A10C4-669C-40E4-B3F9-167972152408}" type="datetimeFigureOut">
              <a:rPr lang="nb-NO" smtClean="0"/>
              <a:t>03.10.2017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14697-399A-4033-9B44-CC687EB5C5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774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4000" cy="1285875"/>
          </a:xfrm>
          <a:prstGeom prst="rect">
            <a:avLst/>
          </a:prstGeom>
        </p:spPr>
      </p:pic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1BFD02D-B29C-AE44-91AF-1CF4C3979B8B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 defTabSz="457200"/>
              <a:t>03.10.2017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defTabSz="457200"/>
            <a:fld id="{92325793-708E-CB45-A6CF-C5A81C78B64D}" type="slidenum">
              <a:rPr lang="nb-NO" smtClean="0">
                <a:solidFill>
                  <a:prstClr val="black"/>
                </a:solidFill>
              </a:rPr>
              <a:pPr defTabSz="457200"/>
              <a:t>‹#›</a:t>
            </a:fld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2759" y="246417"/>
            <a:ext cx="2305296" cy="57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84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cove.me/ltpy3ze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cove.me/3yxvitj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Forarbeid før deltakelse på regnskapskurs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10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Bilag D</a:t>
            </a:r>
            <a:endParaRPr lang="nb-NO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60032" y="1916831"/>
            <a:ext cx="4176464" cy="392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733190"/>
              </p:ext>
            </p:extLst>
          </p:nvPr>
        </p:nvGraphicFramePr>
        <p:xfrm>
          <a:off x="107504" y="1412776"/>
          <a:ext cx="4392488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r>
                        <a:rPr lang="nb-NO" smtClean="0"/>
                        <a:t>Hva har skjedd?</a:t>
                      </a:r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724784"/>
              </p:ext>
            </p:extLst>
          </p:nvPr>
        </p:nvGraphicFramePr>
        <p:xfrm>
          <a:off x="107504" y="2492896"/>
          <a:ext cx="4392488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r>
                        <a:rPr lang="nb-NO" smtClean="0"/>
                        <a:t>Hva er det bilaget dokumenterer?</a:t>
                      </a:r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499527"/>
              </p:ext>
            </p:extLst>
          </p:nvPr>
        </p:nvGraphicFramePr>
        <p:xfrm>
          <a:off x="107504" y="3573016"/>
          <a:ext cx="4392488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r>
                        <a:rPr lang="nb-NO" smtClean="0"/>
                        <a:t>Mangler det noe informasjon</a:t>
                      </a:r>
                      <a:r>
                        <a:rPr lang="nb-NO" baseline="0" smtClean="0"/>
                        <a:t> på bilaget?</a:t>
                      </a:r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686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Bilag E</a:t>
            </a:r>
            <a:endParaRPr lang="nb-NO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97542" y="1628800"/>
            <a:ext cx="4466945" cy="4624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568052"/>
              </p:ext>
            </p:extLst>
          </p:nvPr>
        </p:nvGraphicFramePr>
        <p:xfrm>
          <a:off x="107504" y="1412776"/>
          <a:ext cx="4392488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r>
                        <a:rPr lang="nb-NO" smtClean="0"/>
                        <a:t>Hva har skjedd?</a:t>
                      </a:r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856371"/>
              </p:ext>
            </p:extLst>
          </p:nvPr>
        </p:nvGraphicFramePr>
        <p:xfrm>
          <a:off x="107504" y="2492896"/>
          <a:ext cx="4392488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r>
                        <a:rPr lang="nb-NO" smtClean="0"/>
                        <a:t>Hva er det bilaget dokumenterer?</a:t>
                      </a:r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895224"/>
              </p:ext>
            </p:extLst>
          </p:nvPr>
        </p:nvGraphicFramePr>
        <p:xfrm>
          <a:off x="107504" y="3573016"/>
          <a:ext cx="4392488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r>
                        <a:rPr lang="nb-NO" smtClean="0"/>
                        <a:t>Mangler det noe informasjon</a:t>
                      </a:r>
                      <a:r>
                        <a:rPr lang="nb-NO" baseline="0" smtClean="0"/>
                        <a:t> på bilaget?</a:t>
                      </a:r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480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Oppgave 2 - </a:t>
            </a:r>
            <a:r>
              <a:rPr lang="nb-NO" b="1" smtClean="0"/>
              <a:t>Kasseavstemming</a:t>
            </a:r>
            <a:endParaRPr lang="nb-NO" b="1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smtClean="0"/>
              <a:t>Fokus UB har arrangert russefotografering på skolen 14.3.11. De selger hver fotografering for 225 kroner, og som giveaway får  kjøperne også sjokolade. </a:t>
            </a:r>
          </a:p>
          <a:p>
            <a:pPr marL="0" indent="0">
              <a:buNone/>
            </a:pPr>
            <a:endParaRPr lang="nb-NO" sz="2000"/>
          </a:p>
          <a:p>
            <a:pPr marL="0" indent="0">
              <a:buNone/>
            </a:pPr>
            <a:r>
              <a:rPr lang="nb-NO" sz="2000" smtClean="0"/>
              <a:t>Du skal foreta en kasseavstemming etter denne dagen. </a:t>
            </a:r>
          </a:p>
          <a:p>
            <a:pPr marL="0" indent="0">
              <a:buNone/>
            </a:pPr>
            <a:endParaRPr lang="nb-NO" sz="2000" smtClean="0"/>
          </a:p>
          <a:p>
            <a:r>
              <a:rPr lang="nb-NO" sz="2000" smtClean="0"/>
              <a:t>Ungdomsbedriften hadde 68 kroner i kassa før dagen begynte. Før dette inn på riktig plass i skjemaet</a:t>
            </a:r>
          </a:p>
          <a:p>
            <a:r>
              <a:rPr lang="nb-NO" sz="2000" smtClean="0"/>
              <a:t>Summer bilagene (dokumentasjonen) og før dem inn på rett plass i skjema</a:t>
            </a:r>
          </a:p>
          <a:p>
            <a:r>
              <a:rPr lang="nb-NO" sz="2000" smtClean="0"/>
              <a:t>Opptalt kasse ved dagens slutt er kr 829</a:t>
            </a:r>
            <a:r>
              <a:rPr lang="nb-NO" sz="2000"/>
              <a:t>.</a:t>
            </a:r>
            <a:r>
              <a:rPr lang="nb-NO" sz="2000" smtClean="0"/>
              <a:t> Før dette inn på riktig plass</a:t>
            </a:r>
          </a:p>
          <a:p>
            <a:r>
              <a:rPr lang="nb-NO" sz="2000" smtClean="0"/>
              <a:t>Hvorfor skal kasseavstemminga signeres av to personer? </a:t>
            </a:r>
            <a:endParaRPr lang="nb-NO" sz="2000"/>
          </a:p>
        </p:txBody>
      </p:sp>
    </p:spTree>
    <p:extLst>
      <p:ext uri="{BB962C8B-B14F-4D97-AF65-F5344CB8AC3E}">
        <p14:creationId xmlns:p14="http://schemas.microsoft.com/office/powerpoint/2010/main" val="153177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907704" y="1404831"/>
            <a:ext cx="5690872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Sylinder 7"/>
          <p:cNvSpPr txBox="1"/>
          <p:nvPr/>
        </p:nvSpPr>
        <p:spPr>
          <a:xfrm>
            <a:off x="5220072" y="234888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mtClean="0"/>
              <a:t>Fyll inn</a:t>
            </a:r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5364088" y="271821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mtClean="0"/>
              <a:t>Fyll inn</a:t>
            </a:r>
            <a:endParaRPr lang="nb-NO"/>
          </a:p>
        </p:txBody>
      </p:sp>
      <p:sp>
        <p:nvSpPr>
          <p:cNvPr id="10" name="TekstSylinder 9"/>
          <p:cNvSpPr txBox="1"/>
          <p:nvPr/>
        </p:nvSpPr>
        <p:spPr>
          <a:xfrm>
            <a:off x="2330567" y="184482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mtClean="0"/>
              <a:t>Fyll inn</a:t>
            </a:r>
            <a:endParaRPr lang="nb-NO"/>
          </a:p>
        </p:txBody>
      </p:sp>
      <p:sp>
        <p:nvSpPr>
          <p:cNvPr id="12" name="TekstSylinder 11"/>
          <p:cNvSpPr txBox="1"/>
          <p:nvPr/>
        </p:nvSpPr>
        <p:spPr>
          <a:xfrm>
            <a:off x="5364088" y="299695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mtClean="0"/>
              <a:t>Fyll inn</a:t>
            </a:r>
            <a:endParaRPr lang="nb-NO"/>
          </a:p>
        </p:txBody>
      </p:sp>
      <p:sp>
        <p:nvSpPr>
          <p:cNvPr id="13" name="TekstSylinder 12"/>
          <p:cNvSpPr txBox="1"/>
          <p:nvPr/>
        </p:nvSpPr>
        <p:spPr>
          <a:xfrm>
            <a:off x="5364088" y="336628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mtClean="0"/>
              <a:t>Fyll inn</a:t>
            </a:r>
            <a:endParaRPr lang="nb-NO"/>
          </a:p>
        </p:txBody>
      </p:sp>
      <p:sp>
        <p:nvSpPr>
          <p:cNvPr id="14" name="TekstSylinder 13"/>
          <p:cNvSpPr txBox="1"/>
          <p:nvPr/>
        </p:nvSpPr>
        <p:spPr>
          <a:xfrm>
            <a:off x="5364088" y="364502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mtClean="0"/>
              <a:t>Fyll inn</a:t>
            </a:r>
            <a:endParaRPr lang="nb-NO"/>
          </a:p>
        </p:txBody>
      </p:sp>
      <p:sp>
        <p:nvSpPr>
          <p:cNvPr id="15" name="TekstSylinder 14"/>
          <p:cNvSpPr txBox="1"/>
          <p:nvPr/>
        </p:nvSpPr>
        <p:spPr>
          <a:xfrm>
            <a:off x="5220072" y="401435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mtClean="0"/>
              <a:t>Fyll inn</a:t>
            </a:r>
            <a:endParaRPr lang="nb-NO"/>
          </a:p>
        </p:txBody>
      </p:sp>
      <p:sp>
        <p:nvSpPr>
          <p:cNvPr id="16" name="TekstSylinder 15"/>
          <p:cNvSpPr txBox="1"/>
          <p:nvPr/>
        </p:nvSpPr>
        <p:spPr>
          <a:xfrm>
            <a:off x="5436096" y="43836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mtClean="0"/>
              <a:t>Fyll inn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6635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Oppgave 2 – Bilag 1/4</a:t>
            </a:r>
            <a:endParaRPr lang="nb-NO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39752" y="1268760"/>
            <a:ext cx="4209358" cy="545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6584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Oppgave 2 – Bilag </a:t>
            </a:r>
            <a:r>
              <a:rPr lang="nb-NO" smtClean="0"/>
              <a:t>2/4</a:t>
            </a:r>
            <a:endParaRPr lang="nb-NO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23728" y="1340768"/>
            <a:ext cx="4293666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4065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Oppgave 2 – Bilag </a:t>
            </a:r>
            <a:r>
              <a:rPr lang="nb-NO" smtClean="0"/>
              <a:t>3/4</a:t>
            </a:r>
            <a:endParaRPr lang="nb-NO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55776" y="1628800"/>
            <a:ext cx="4718458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466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Oppgave 2 – Bilag </a:t>
            </a:r>
            <a:r>
              <a:rPr lang="nb-NO" smtClean="0"/>
              <a:t>4/4</a:t>
            </a:r>
            <a:endParaRPr lang="nb-NO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43808" y="1412776"/>
            <a:ext cx="3168352" cy="5198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167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Hva har du lært?</a:t>
            </a:r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800" smtClean="0"/>
              <a:t>Nå vet du at...</a:t>
            </a:r>
          </a:p>
          <a:p>
            <a:pPr marL="0" indent="0">
              <a:buNone/>
            </a:pPr>
            <a:endParaRPr lang="nb-NO" sz="2800" smtClean="0"/>
          </a:p>
          <a:p>
            <a:r>
              <a:rPr lang="nb-NO" sz="2800" smtClean="0"/>
              <a:t>et regnskap må bokføres</a:t>
            </a:r>
          </a:p>
          <a:p>
            <a:r>
              <a:rPr lang="nb-NO" sz="2800"/>
              <a:t>hva et bilag </a:t>
            </a:r>
            <a:r>
              <a:rPr lang="nb-NO" sz="2800" smtClean="0"/>
              <a:t>er, </a:t>
            </a:r>
            <a:r>
              <a:rPr lang="nb-NO" sz="2800"/>
              <a:t>og hvilke opplysninger som må være med på </a:t>
            </a:r>
            <a:r>
              <a:rPr lang="nb-NO" sz="2800" smtClean="0"/>
              <a:t>bilaget</a:t>
            </a:r>
          </a:p>
          <a:p>
            <a:r>
              <a:rPr lang="nb-NO" sz="2800" smtClean="0"/>
              <a:t>det er viktig å holde orden i bilagene</a:t>
            </a:r>
          </a:p>
          <a:p>
            <a:r>
              <a:rPr lang="nb-NO" sz="2800" smtClean="0"/>
              <a:t>regnskap gir deg oversikt</a:t>
            </a:r>
          </a:p>
          <a:p>
            <a:pPr marL="0" indent="0">
              <a:buNone/>
            </a:pPr>
            <a:endParaRPr lang="nb-NO" sz="2800"/>
          </a:p>
          <a:p>
            <a:pPr marL="0" indent="0">
              <a:buNone/>
            </a:pPr>
            <a:endParaRPr lang="nb-NO" sz="2800" smtClean="0"/>
          </a:p>
          <a:p>
            <a:endParaRPr lang="nb-NO" sz="2800"/>
          </a:p>
        </p:txBody>
      </p:sp>
    </p:spTree>
    <p:extLst>
      <p:ext uri="{BB962C8B-B14F-4D97-AF65-F5344CB8AC3E}">
        <p14:creationId xmlns:p14="http://schemas.microsoft.com/office/powerpoint/2010/main" val="1858526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b-NO" smtClean="0"/>
          </a:p>
          <a:p>
            <a:pPr marL="0" indent="0" algn="ctr">
              <a:buNone/>
            </a:pPr>
            <a:endParaRPr lang="nb-NO"/>
          </a:p>
          <a:p>
            <a:pPr marL="0" indent="0" algn="ctr">
              <a:buNone/>
            </a:pPr>
            <a:endParaRPr lang="nb-NO" smtClean="0"/>
          </a:p>
          <a:p>
            <a:pPr marL="0" indent="0" algn="ctr">
              <a:buNone/>
            </a:pPr>
            <a:r>
              <a:rPr lang="nb-NO" smtClean="0"/>
              <a:t>Velkommen på regnskapskurs!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3700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Velkommen</a:t>
            </a:r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smtClean="0"/>
              <a:t>Velkommen til forarbeidet for regnskapskurs for ungdomsbedrifter!</a:t>
            </a:r>
          </a:p>
          <a:p>
            <a:pPr marL="0" indent="0">
              <a:buNone/>
            </a:pPr>
            <a:endParaRPr lang="nb-NO" smtClean="0"/>
          </a:p>
          <a:p>
            <a:pPr marL="0" indent="0">
              <a:buNone/>
            </a:pPr>
            <a:r>
              <a:rPr lang="nb-NO" smtClean="0"/>
              <a:t>Forarbeidet består av filmer og oppgaver, og må gjennomføres før du møter opp på selve regnskapskurset.</a:t>
            </a:r>
          </a:p>
          <a:p>
            <a:pPr marL="0" indent="0">
              <a:buNone/>
            </a:pPr>
            <a:endParaRPr lang="nb-NO"/>
          </a:p>
          <a:p>
            <a:pPr marL="0" indent="0">
              <a:buNone/>
            </a:pPr>
            <a:r>
              <a:rPr lang="nb-NO" smtClean="0"/>
              <a:t>Svarene på oppgavene skriver du direkte inn i tekstboksene i denne powerpointen. Lagre arbeidet ditt og ta med på kurset, der vil vi gå gjennom svarene.</a:t>
            </a:r>
          </a:p>
          <a:p>
            <a:pPr marL="0" indent="0">
              <a:buNone/>
            </a:pPr>
            <a:endParaRPr lang="nb-NO"/>
          </a:p>
          <a:p>
            <a:pPr marL="0" indent="0">
              <a:buNone/>
            </a:pPr>
            <a:r>
              <a:rPr lang="nb-NO" smtClean="0"/>
              <a:t>Lykke til!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6127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Inspirasjonsfilm Utrykt UB</a:t>
            </a:r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b-NO" smtClean="0">
              <a:hlinkClick r:id="rId3"/>
            </a:endParaRPr>
          </a:p>
          <a:p>
            <a:pPr marL="0" indent="0" algn="ctr">
              <a:buNone/>
            </a:pPr>
            <a:endParaRPr lang="nb-NO">
              <a:hlinkClick r:id="rId3"/>
            </a:endParaRPr>
          </a:p>
          <a:p>
            <a:pPr marL="0" indent="0" algn="ctr">
              <a:buNone/>
            </a:pPr>
            <a:endParaRPr lang="nb-NO" smtClean="0">
              <a:hlinkClick r:id="rId3"/>
            </a:endParaRPr>
          </a:p>
          <a:p>
            <a:pPr marL="0" indent="0" algn="ctr">
              <a:buNone/>
            </a:pPr>
            <a:r>
              <a:rPr lang="nb-NO" smtClean="0">
                <a:hlinkClick r:id="rId3"/>
              </a:rPr>
              <a:t>Inspirasjonsfilm Utrykt UB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343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smtClean="0"/>
              <a:t>FILM</a:t>
            </a:r>
            <a:r>
              <a:rPr lang="nb-NO" smtClean="0"/>
              <a:t> – Regnskap i en ungdomsbedrift</a:t>
            </a:r>
            <a:endParaRPr lang="nb-NO"/>
          </a:p>
        </p:txBody>
      </p:sp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endParaRPr lang="nb-NO" u="sng" smtClean="0">
              <a:solidFill>
                <a:srgbClr val="0000FF"/>
              </a:solidFill>
              <a:latin typeface="Calibri"/>
              <a:ea typeface="Calibri"/>
              <a:cs typeface="Times New Roman"/>
              <a:hlinkClick r:id="rId3"/>
            </a:endParaRPr>
          </a:p>
          <a:p>
            <a:pPr>
              <a:spcAft>
                <a:spcPts val="0"/>
              </a:spcAft>
            </a:pPr>
            <a:endParaRPr lang="nb-NO" u="sng">
              <a:solidFill>
                <a:srgbClr val="0000FF"/>
              </a:solidFill>
              <a:latin typeface="Calibri"/>
              <a:ea typeface="Calibri"/>
              <a:cs typeface="Times New Roman"/>
              <a:hlinkClick r:id="rId3"/>
            </a:endParaRPr>
          </a:p>
          <a:p>
            <a:pPr>
              <a:spcAft>
                <a:spcPts val="0"/>
              </a:spcAft>
            </a:pPr>
            <a:endParaRPr lang="nb-NO" u="sng" smtClean="0">
              <a:solidFill>
                <a:srgbClr val="0000FF"/>
              </a:solidFill>
              <a:latin typeface="Calibri"/>
              <a:ea typeface="Calibri"/>
              <a:cs typeface="Times New Roman"/>
              <a:hlinkClick r:id="rId3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nb-NO" u="sng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Regnskap i en ungdomsbedrift</a:t>
            </a:r>
            <a:endParaRPr lang="nb-NO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3334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Oppgave 1 – </a:t>
            </a:r>
            <a:r>
              <a:rPr lang="nb-NO" b="1" dirty="0" smtClean="0"/>
              <a:t>Bilag/dokumentasjon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nb-NO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Et </a:t>
            </a:r>
            <a:r>
              <a:rPr lang="nb-NO" sz="20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bilag</a:t>
            </a:r>
            <a:r>
              <a:rPr lang="nb-NO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er en dokumentasjon på en økonomisk transaksjon.</a:t>
            </a:r>
          </a:p>
          <a:p>
            <a:pPr marL="0" indent="0">
              <a:buNone/>
              <a:defRPr/>
            </a:pPr>
            <a:r>
              <a:rPr lang="nb-NO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Du </a:t>
            </a:r>
            <a:r>
              <a:rPr lang="nb-NO" sz="2000" dirty="0">
                <a:latin typeface="Helvetica" panose="020B0604020202020204" pitchFamily="34" charset="0"/>
                <a:cs typeface="Helvetica" panose="020B0604020202020204" pitchFamily="34" charset="0"/>
              </a:rPr>
              <a:t>skal nå se på fem bilag fra ungdomsbedriften Fokus UB, som selger fotograftjenester.</a:t>
            </a:r>
            <a:endParaRPr lang="nb-NO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nb-NO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Studer bilagene</a:t>
            </a:r>
            <a:r>
              <a:rPr lang="nb-NO" sz="2000" dirty="0">
                <a:latin typeface="Helvetica" panose="020B0604020202020204" pitchFamily="34" charset="0"/>
                <a:cs typeface="Helvetica" panose="020B0604020202020204" pitchFamily="34" charset="0"/>
              </a:rPr>
              <a:t>, og </a:t>
            </a:r>
            <a:r>
              <a:rPr lang="nb-NO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svar på:</a:t>
            </a:r>
            <a:r>
              <a:rPr lang="nb-NO" sz="2400" dirty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nb-NO" sz="24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nb-NO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nb-NO" sz="2000" dirty="0">
                <a:latin typeface="Helvetica" panose="020B0604020202020204" pitchFamily="34" charset="0"/>
                <a:cs typeface="Helvetica" panose="020B0604020202020204" pitchFamily="34" charset="0"/>
              </a:rPr>
              <a:t>Hva har skjedd</a:t>
            </a:r>
            <a:r>
              <a:rPr lang="nb-NO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  <a:endParaRPr lang="nb-NO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nb-NO" sz="2000" dirty="0">
                <a:latin typeface="Helvetica" panose="020B0604020202020204" pitchFamily="34" charset="0"/>
                <a:cs typeface="Helvetica" panose="020B0604020202020204" pitchFamily="34" charset="0"/>
              </a:rPr>
              <a:t>Hva er det bilaget dokumenterer</a:t>
            </a:r>
            <a:r>
              <a:rPr lang="nb-NO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  <a:endParaRPr lang="nb-NO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nb-NO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Mangler </a:t>
            </a:r>
            <a:r>
              <a:rPr lang="nb-NO" sz="2000" dirty="0">
                <a:latin typeface="Helvetica" panose="020B0604020202020204" pitchFamily="34" charset="0"/>
                <a:cs typeface="Helvetica" panose="020B0604020202020204" pitchFamily="34" charset="0"/>
              </a:rPr>
              <a:t>det noe </a:t>
            </a:r>
            <a:r>
              <a:rPr lang="nb-NO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informasjon på bilaget, i så fall hva?</a:t>
            </a:r>
            <a:endParaRPr lang="nb-NO" dirty="0">
              <a:solidFill>
                <a:srgbClr val="00B050"/>
              </a:solidFill>
              <a:cs typeface="Helvetica" panose="020B0604020202020204" pitchFamily="34" charset="0"/>
            </a:endParaRP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endParaRPr lang="nb-NO" sz="2000" dirty="0" smtClean="0">
              <a:solidFill>
                <a:srgbClr val="00B05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endParaRPr lang="nb-NO" sz="2000" dirty="0">
              <a:solidFill>
                <a:srgbClr val="00B05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00050" lvl="1" indent="0">
              <a:buNone/>
              <a:defRPr/>
            </a:pPr>
            <a:r>
              <a:rPr lang="nb-NO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Bruk huskelista på neste side som hjelp. Skriv </a:t>
            </a:r>
            <a:r>
              <a:rPr lang="nb-NO" sz="2000" dirty="0">
                <a:latin typeface="Helvetica" panose="020B0604020202020204" pitchFamily="34" charset="0"/>
                <a:cs typeface="Helvetica" panose="020B0604020202020204" pitchFamily="34" charset="0"/>
              </a:rPr>
              <a:t>svaret i tekstboksen </a:t>
            </a:r>
            <a:r>
              <a:rPr lang="nb-NO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på </a:t>
            </a:r>
            <a:r>
              <a:rPr lang="nb-NO" sz="2000" dirty="0">
                <a:latin typeface="Helvetica" panose="020B0604020202020204" pitchFamily="34" charset="0"/>
                <a:cs typeface="Helvetica" panose="020B0604020202020204" pitchFamily="34" charset="0"/>
              </a:rPr>
              <a:t>hvert enkelt bilag. </a:t>
            </a:r>
          </a:p>
          <a:p>
            <a:pPr marL="400050" lvl="1" indent="0">
              <a:buNone/>
              <a:defRPr/>
            </a:pPr>
            <a:endParaRPr lang="nb-NO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084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Huskeliste bilag/dokumentasjon</a:t>
            </a:r>
            <a:endParaRPr lang="nb-NO" dirty="0"/>
          </a:p>
        </p:txBody>
      </p:sp>
      <p:graphicFrame>
        <p:nvGraphicFramePr>
          <p:cNvPr id="8" name="Plassholder for innhol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610051"/>
              </p:ext>
            </p:extLst>
          </p:nvPr>
        </p:nvGraphicFramePr>
        <p:xfrm>
          <a:off x="642617" y="1340768"/>
          <a:ext cx="8177855" cy="4019863"/>
        </p:xfrm>
        <a:graphic>
          <a:graphicData uri="http://schemas.openxmlformats.org/drawingml/2006/table">
            <a:tbl>
              <a:tblPr firstRow="1" firstCol="1" bandRow="1"/>
              <a:tblGrid>
                <a:gridCol w="2529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38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08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b="1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Type informasjon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b="1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SALG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b="1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Kontant</a:t>
                      </a:r>
                      <a:endParaRPr lang="nb-NO" sz="1200" b="1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b="1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SALG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b="1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Kreditt</a:t>
                      </a:r>
                      <a:endParaRPr lang="nb-NO" sz="1200" b="1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b="1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KJØP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b="1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Kontant</a:t>
                      </a:r>
                      <a:endParaRPr lang="nb-NO" sz="1200" b="1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b="1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KJØP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b="1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Kreditt</a:t>
                      </a:r>
                      <a:endParaRPr lang="nb-NO" sz="1200" b="1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b="1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Utbetaling av lønn</a:t>
                      </a:r>
                      <a:endParaRPr lang="nb-NO" sz="1200" b="1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4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2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Dato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200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25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2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Selgers </a:t>
                      </a:r>
                      <a:r>
                        <a:rPr lang="nb-NO" sz="1200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(ungdom</a:t>
                      </a:r>
                      <a:r>
                        <a:rPr lang="nb-NO" sz="1200" baseline="0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s</a:t>
                      </a:r>
                      <a:r>
                        <a:rPr lang="nb-NO" sz="1200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bedriftens</a:t>
                      </a:r>
                      <a:r>
                        <a:rPr lang="nb-NO" sz="12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) navn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00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2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Selgers organisasjonsnummer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 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25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2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Kjøpers </a:t>
                      </a:r>
                      <a:r>
                        <a:rPr lang="nb-NO" sz="1200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navn+adresse+org.nr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 b="1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         </a:t>
                      </a:r>
                      <a:r>
                        <a:rPr lang="nb-NO" sz="1100" b="1" smtClean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    *)</a:t>
                      </a:r>
                      <a:endParaRPr lang="nb-NO" sz="1200" b="1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 X     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25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2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Forhåndsnummerert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25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2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Hva har du kjøpt/solgt og hvor mye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200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25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2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Leveringssted og tid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 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 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25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2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Beløp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200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25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2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Betalingsfrist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 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 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25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2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Spesifikasjon av merverdiavgift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NEI    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NEI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25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2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Formål med kjøpet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 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         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 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696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2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Dato og underskrift fra den som har </a:t>
                      </a:r>
                      <a:r>
                        <a:rPr lang="nb-NO" sz="1200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kjøpt 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 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 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 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972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200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Betalers og mottakers navn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200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157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1200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Dato/underskrift</a:t>
                      </a:r>
                      <a:r>
                        <a:rPr lang="nb-NO" sz="1200" baseline="0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 fra utbetaler/mottaker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200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X v/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200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kontant</a:t>
                      </a:r>
                      <a:r>
                        <a:rPr lang="nb-NO" sz="1200" baseline="0" smtClean="0">
                          <a:effectLst/>
                          <a:latin typeface="Helvetica" panose="020B0604020202020204" pitchFamily="34" charset="0"/>
                          <a:ea typeface="Times New Roman"/>
                          <a:cs typeface="Helvetica" panose="020B0604020202020204" pitchFamily="34" charset="0"/>
                        </a:rPr>
                        <a:t> utbetaling</a:t>
                      </a:r>
                      <a:endParaRPr lang="nb-NO" sz="1200">
                        <a:effectLst/>
                        <a:latin typeface="Helvetica" panose="020B0604020202020204" pitchFamily="34" charset="0"/>
                        <a:ea typeface="Times New Roman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035-A1C4-344F-B72B-83B687F9AEB7}" type="slidenum">
              <a:rPr lang="nb-NO" smtClean="0"/>
              <a:t>6</a:t>
            </a:fld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645457" y="5647765"/>
            <a:ext cx="7893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*)</a:t>
            </a:r>
            <a:r>
              <a:rPr lang="nb-NO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nb-NO" sz="1400" smtClean="0">
                <a:latin typeface="Helvetica" panose="020B0604020202020204" pitchFamily="34" charset="0"/>
                <a:cs typeface="Helvetica" panose="020B0604020202020204" pitchFamily="34" charset="0"/>
              </a:rPr>
              <a:t>Skriv på kundens navn dersom kunden ber om det</a:t>
            </a:r>
            <a:r>
              <a:rPr lang="nb-NO" smtClean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  <a:endParaRPr lang="nb-NO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17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Bilag A</a:t>
            </a:r>
            <a:endParaRPr lang="nb-NO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99992" y="1340768"/>
            <a:ext cx="4248472" cy="545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346898"/>
              </p:ext>
            </p:extLst>
          </p:nvPr>
        </p:nvGraphicFramePr>
        <p:xfrm>
          <a:off x="107504" y="1412776"/>
          <a:ext cx="4392488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r>
                        <a:rPr lang="nb-NO" smtClean="0"/>
                        <a:t>Hva har skjedd?</a:t>
                      </a:r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014038"/>
              </p:ext>
            </p:extLst>
          </p:nvPr>
        </p:nvGraphicFramePr>
        <p:xfrm>
          <a:off x="107504" y="2492896"/>
          <a:ext cx="4392488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r>
                        <a:rPr lang="nb-NO" smtClean="0"/>
                        <a:t>Hva er det bilaget dokumenterer?</a:t>
                      </a:r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285595"/>
              </p:ext>
            </p:extLst>
          </p:nvPr>
        </p:nvGraphicFramePr>
        <p:xfrm>
          <a:off x="107504" y="3573016"/>
          <a:ext cx="4392488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r>
                        <a:rPr lang="nb-NO" smtClean="0"/>
                        <a:t>Mangler det noe informasjon</a:t>
                      </a:r>
                      <a:r>
                        <a:rPr lang="nb-NO" baseline="0" smtClean="0"/>
                        <a:t> på bilaget?</a:t>
                      </a:r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82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Bilag B</a:t>
            </a:r>
            <a:endParaRPr lang="nb-NO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60032" y="1302358"/>
            <a:ext cx="2605341" cy="5555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984891"/>
              </p:ext>
            </p:extLst>
          </p:nvPr>
        </p:nvGraphicFramePr>
        <p:xfrm>
          <a:off x="107504" y="1412776"/>
          <a:ext cx="4392488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r>
                        <a:rPr lang="nb-NO" smtClean="0"/>
                        <a:t>Hva har skjedd?</a:t>
                      </a:r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482684"/>
              </p:ext>
            </p:extLst>
          </p:nvPr>
        </p:nvGraphicFramePr>
        <p:xfrm>
          <a:off x="107504" y="2492896"/>
          <a:ext cx="4392488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r>
                        <a:rPr lang="nb-NO" smtClean="0"/>
                        <a:t>Hva er det bilaget dokumenterer?</a:t>
                      </a:r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974962"/>
              </p:ext>
            </p:extLst>
          </p:nvPr>
        </p:nvGraphicFramePr>
        <p:xfrm>
          <a:off x="107504" y="3573016"/>
          <a:ext cx="4392488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r>
                        <a:rPr lang="nb-NO" smtClean="0"/>
                        <a:t>Mangler det noe informasjon</a:t>
                      </a:r>
                      <a:r>
                        <a:rPr lang="nb-NO" baseline="0" smtClean="0"/>
                        <a:t> på bilaget?</a:t>
                      </a:r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18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Bilag C</a:t>
            </a:r>
            <a:endParaRPr lang="nb-NO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16795" y="2780928"/>
            <a:ext cx="4627205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164242"/>
              </p:ext>
            </p:extLst>
          </p:nvPr>
        </p:nvGraphicFramePr>
        <p:xfrm>
          <a:off x="107504" y="1412776"/>
          <a:ext cx="4392488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r>
                        <a:rPr lang="nb-NO" smtClean="0"/>
                        <a:t>Hva har skjedd?</a:t>
                      </a:r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910944"/>
              </p:ext>
            </p:extLst>
          </p:nvPr>
        </p:nvGraphicFramePr>
        <p:xfrm>
          <a:off x="107504" y="2492896"/>
          <a:ext cx="4392488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r>
                        <a:rPr lang="nb-NO" smtClean="0"/>
                        <a:t>Hva er det bilaget dokumenterer?</a:t>
                      </a:r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145908"/>
              </p:ext>
            </p:extLst>
          </p:nvPr>
        </p:nvGraphicFramePr>
        <p:xfrm>
          <a:off x="107504" y="3573016"/>
          <a:ext cx="4392488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r>
                        <a:rPr lang="nb-NO" smtClean="0"/>
                        <a:t>Mangler det noe informasjon</a:t>
                      </a:r>
                      <a:r>
                        <a:rPr lang="nb-NO" baseline="0" smtClean="0"/>
                        <a:t> på bilaget?</a:t>
                      </a:r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65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pleiselaget">
  <a:themeElements>
    <a:clrScheme name="Spleiselage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514</Words>
  <Application>Microsoft Office PowerPoint</Application>
  <PresentationFormat>Skjermfremvisning (4:3)</PresentationFormat>
  <Paragraphs>167</Paragraphs>
  <Slides>19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19</vt:i4>
      </vt:variant>
    </vt:vector>
  </HeadingPairs>
  <TitlesOfParts>
    <vt:vector size="25" baseType="lpstr">
      <vt:lpstr>Arial</vt:lpstr>
      <vt:lpstr>Calibri</vt:lpstr>
      <vt:lpstr>Helvetica</vt:lpstr>
      <vt:lpstr>Times New Roman</vt:lpstr>
      <vt:lpstr>Office-tema</vt:lpstr>
      <vt:lpstr>Spleiselaget</vt:lpstr>
      <vt:lpstr>Forarbeid før deltakelse på regnskapskurs</vt:lpstr>
      <vt:lpstr>Velkommen</vt:lpstr>
      <vt:lpstr>Inspirasjonsfilm Utrykt UB</vt:lpstr>
      <vt:lpstr>FILM – Regnskap i en ungdomsbedrift</vt:lpstr>
      <vt:lpstr>Oppgave 1 – Bilag/dokumentasjon</vt:lpstr>
      <vt:lpstr>Huskeliste bilag/dokumentasjon</vt:lpstr>
      <vt:lpstr>Bilag A</vt:lpstr>
      <vt:lpstr>Bilag B</vt:lpstr>
      <vt:lpstr>Bilag C</vt:lpstr>
      <vt:lpstr>Bilag D</vt:lpstr>
      <vt:lpstr>Bilag E</vt:lpstr>
      <vt:lpstr>Oppgave 2 - Kasseavstemming</vt:lpstr>
      <vt:lpstr>PowerPoint-presentasjon</vt:lpstr>
      <vt:lpstr>Oppgave 2 – Bilag 1/4</vt:lpstr>
      <vt:lpstr>Oppgave 2 – Bilag 2/4</vt:lpstr>
      <vt:lpstr>Oppgave 2 – Bilag 3/4</vt:lpstr>
      <vt:lpstr>Oppgave 2 – Bilag 4/4</vt:lpstr>
      <vt:lpstr>Hva har du lært?</vt:lpstr>
      <vt:lpstr>PowerPoint-presentasjon</vt:lpstr>
    </vt:vector>
  </TitlesOfParts>
  <Company>Skatteetaten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Reinholdtsen, Kristina</dc:creator>
  <cp:lastModifiedBy>Reinholdtsen, Kristina</cp:lastModifiedBy>
  <cp:revision>53</cp:revision>
  <dcterms:created xsi:type="dcterms:W3CDTF">2015-09-25T07:59:47Z</dcterms:created>
  <dcterms:modified xsi:type="dcterms:W3CDTF">2017-10-03T10:29:31Z</dcterms:modified>
</cp:coreProperties>
</file>