
<file path=[Content_Types].xml><?xml version="1.0" encoding="utf-8"?>
<Types xmlns="http://schemas.openxmlformats.org/package/2006/content-types">
  <Default Extension="png" ContentType="image/png"/>
  <Default Extension="bin" ContentType="application/vnd.openxmlformats-officedocument.oleObject"/>
  <Default Extension="emf" ContentType="image/x-emf"/>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62"/>
  </p:notesMasterIdLst>
  <p:sldIdLst>
    <p:sldId id="256" r:id="rId2"/>
    <p:sldId id="258" r:id="rId3"/>
    <p:sldId id="333" r:id="rId4"/>
    <p:sldId id="259" r:id="rId5"/>
    <p:sldId id="260" r:id="rId6"/>
    <p:sldId id="318" r:id="rId7"/>
    <p:sldId id="319" r:id="rId8"/>
    <p:sldId id="320" r:id="rId9"/>
    <p:sldId id="321" r:id="rId10"/>
    <p:sldId id="322" r:id="rId11"/>
    <p:sldId id="323" r:id="rId12"/>
    <p:sldId id="324" r:id="rId13"/>
    <p:sldId id="325" r:id="rId14"/>
    <p:sldId id="326" r:id="rId15"/>
    <p:sldId id="327" r:id="rId16"/>
    <p:sldId id="261" r:id="rId17"/>
    <p:sldId id="342" r:id="rId18"/>
    <p:sldId id="343" r:id="rId19"/>
    <p:sldId id="344" r:id="rId20"/>
    <p:sldId id="345" r:id="rId21"/>
    <p:sldId id="315" r:id="rId22"/>
    <p:sldId id="336" r:id="rId23"/>
    <p:sldId id="268" r:id="rId24"/>
    <p:sldId id="335" r:id="rId25"/>
    <p:sldId id="269" r:id="rId26"/>
    <p:sldId id="266" r:id="rId27"/>
    <p:sldId id="275" r:id="rId28"/>
    <p:sldId id="276" r:id="rId29"/>
    <p:sldId id="338" r:id="rId30"/>
    <p:sldId id="348" r:id="rId31"/>
    <p:sldId id="263" r:id="rId32"/>
    <p:sldId id="274" r:id="rId33"/>
    <p:sldId id="273" r:id="rId34"/>
    <p:sldId id="267" r:id="rId35"/>
    <p:sldId id="264" r:id="rId36"/>
    <p:sldId id="278" r:id="rId37"/>
    <p:sldId id="288" r:id="rId38"/>
    <p:sldId id="289" r:id="rId39"/>
    <p:sldId id="290" r:id="rId40"/>
    <p:sldId id="291" r:id="rId41"/>
    <p:sldId id="292" r:id="rId42"/>
    <p:sldId id="293" r:id="rId43"/>
    <p:sldId id="294" r:id="rId44"/>
    <p:sldId id="295" r:id="rId45"/>
    <p:sldId id="296" r:id="rId46"/>
    <p:sldId id="297" r:id="rId47"/>
    <p:sldId id="302" r:id="rId48"/>
    <p:sldId id="337" r:id="rId49"/>
    <p:sldId id="346" r:id="rId50"/>
    <p:sldId id="299" r:id="rId51"/>
    <p:sldId id="270" r:id="rId52"/>
    <p:sldId id="280" r:id="rId53"/>
    <p:sldId id="339" r:id="rId54"/>
    <p:sldId id="340" r:id="rId55"/>
    <p:sldId id="301" r:id="rId56"/>
    <p:sldId id="341" r:id="rId57"/>
    <p:sldId id="281" r:id="rId58"/>
    <p:sldId id="282" r:id="rId59"/>
    <p:sldId id="284" r:id="rId60"/>
    <p:sldId id="332" r:id="rId61"/>
  </p:sldIdLst>
  <p:sldSz cx="9144000" cy="6858000" type="screen4x3"/>
  <p:notesSz cx="6858000" cy="9144000"/>
  <p:defaultText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ddels stil 2 - aks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ddels stil 2 - aks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073A0DAA-6AF3-43AB-8588-CEC1D06C72B9}" styleName="Middels stil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C2FFA5D-87B4-456A-9821-1D502468CF0F}" styleName="Temastil 1 - aks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emastil 1 - aks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52" autoAdjust="0"/>
    <p:restoredTop sz="80247" autoAdjust="0"/>
  </p:normalViewPr>
  <p:slideViewPr>
    <p:cSldViewPr snapToGrid="0" snapToObjects="1">
      <p:cViewPr varScale="1">
        <p:scale>
          <a:sx n="53" d="100"/>
          <a:sy n="53" d="100"/>
        </p:scale>
        <p:origin x="1698" y="7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presProps" Target="pres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viewProps" Target="viewProp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39.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Plassholder for topptekst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nb-NO"/>
          </a:p>
        </p:txBody>
      </p:sp>
      <p:sp>
        <p:nvSpPr>
          <p:cNvPr id="3" name="Plassholder for dato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C1E37DED-59D7-452C-B88B-B395B4208034}" type="datetimeFigureOut">
              <a:rPr lang="nb-NO" smtClean="0"/>
              <a:t>27.09.2019</a:t>
            </a:fld>
            <a:endParaRPr lang="nb-NO"/>
          </a:p>
        </p:txBody>
      </p:sp>
      <p:sp>
        <p:nvSpPr>
          <p:cNvPr id="4" name="Plassholder for lysbilde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nb-NO"/>
          </a:p>
        </p:txBody>
      </p:sp>
      <p:sp>
        <p:nvSpPr>
          <p:cNvPr id="5" name="Plassholder for notat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6" name="Plassholder for bunntekst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nb-NO"/>
          </a:p>
        </p:txBody>
      </p:sp>
      <p:sp>
        <p:nvSpPr>
          <p:cNvPr id="7" name="Plassholder for lysbildenumm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D359A9-E60C-4335-9DC4-FDCA0CC573E4}" type="slidenum">
              <a:rPr lang="nb-NO" smtClean="0"/>
              <a:t>‹#›</a:t>
            </a:fld>
            <a:endParaRPr lang="nb-NO"/>
          </a:p>
        </p:txBody>
      </p:sp>
    </p:spTree>
    <p:extLst>
      <p:ext uri="{BB962C8B-B14F-4D97-AF65-F5344CB8AC3E}">
        <p14:creationId xmlns:p14="http://schemas.microsoft.com/office/powerpoint/2010/main" val="50724981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3" Type="http://schemas.openxmlformats.org/officeDocument/2006/relationships/hyperlink" Target="http://bcove.me/81f6k1qf" TargetMode="External"/><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bcove.me/3yxvitjh"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1</a:t>
            </a:fld>
            <a:endParaRPr lang="nb-NO"/>
          </a:p>
        </p:txBody>
      </p:sp>
    </p:spTree>
    <p:extLst>
      <p:ext uri="{BB962C8B-B14F-4D97-AF65-F5344CB8AC3E}">
        <p14:creationId xmlns:p14="http://schemas.microsoft.com/office/powerpoint/2010/main" val="34009513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Vi har nå gått gjennom oppgavene fra forarbeidet,</a:t>
            </a:r>
            <a:r>
              <a:rPr lang="nb-NO" baseline="0" smtClean="0"/>
              <a:t> og beveger oss videre til regnskapets oppbygging.</a:t>
            </a:r>
          </a:p>
          <a:p>
            <a:endParaRPr lang="nb-NO" smtClean="0"/>
          </a:p>
          <a:p>
            <a:r>
              <a:rPr lang="nb-NO" smtClean="0"/>
              <a:t>Privatøkonomi:  her er det stort</a:t>
            </a:r>
            <a:r>
              <a:rPr lang="nb-NO" baseline="0" smtClean="0"/>
              <a:t> sett bare én konto, inn og ut. Har du penger til overs? </a:t>
            </a:r>
          </a:p>
          <a:p>
            <a:r>
              <a:rPr lang="nb-NO" baseline="0" smtClean="0"/>
              <a:t>Overskudd eller underskudd - som resultatrapporten mtp bedrifter</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23</a:t>
            </a:fld>
            <a:endParaRPr lang="nb-NO"/>
          </a:p>
        </p:txBody>
      </p:sp>
    </p:spTree>
    <p:extLst>
      <p:ext uri="{BB962C8B-B14F-4D97-AF65-F5344CB8AC3E}">
        <p14:creationId xmlns:p14="http://schemas.microsoft.com/office/powerpoint/2010/main" val="153177497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Må</a:t>
            </a:r>
            <a:r>
              <a:rPr lang="nb-NO" baseline="0" smtClean="0"/>
              <a:t> ha visningsmodus for å klikke på lenka.</a:t>
            </a:r>
          </a:p>
          <a:p>
            <a:r>
              <a:rPr lang="nb-NO" baseline="0" smtClean="0"/>
              <a:t>Direktelink til filmen:</a:t>
            </a:r>
          </a:p>
          <a:p>
            <a:pPr marL="0" marR="0" indent="0" algn="l" defTabSz="914400" rtl="0" eaLnBrk="1" fontAlgn="auto" latinLnBrk="0" hangingPunct="1">
              <a:lnSpc>
                <a:spcPct val="100000"/>
              </a:lnSpc>
              <a:spcBef>
                <a:spcPts val="0"/>
              </a:spcBef>
              <a:spcAft>
                <a:spcPts val="0"/>
              </a:spcAft>
              <a:buClrTx/>
              <a:buSzTx/>
              <a:buFontTx/>
              <a:buNone/>
              <a:tabLst/>
              <a:defRPr/>
            </a:pPr>
            <a:r>
              <a:rPr lang="nb-NO" sz="1200" u="sng" kern="1200" smtClean="0">
                <a:solidFill>
                  <a:schemeClr val="tx1"/>
                </a:solidFill>
                <a:effectLst/>
                <a:latin typeface="+mn-lt"/>
                <a:ea typeface="+mn-ea"/>
                <a:cs typeface="+mn-cs"/>
                <a:hlinkClick r:id="rId3"/>
              </a:rPr>
              <a:t>http://bcove.me/81f6k1qf</a:t>
            </a:r>
            <a:endParaRPr lang="nb-NO" sz="1200" kern="1200" smtClean="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solidFill>
                  <a:prstClr val="black"/>
                </a:solidFill>
              </a:rPr>
              <a:pPr/>
              <a:t>24</a:t>
            </a:fld>
            <a:endParaRPr lang="nb-NO">
              <a:solidFill>
                <a:prstClr val="black"/>
              </a:solidFill>
            </a:endParaRPr>
          </a:p>
        </p:txBody>
      </p:sp>
    </p:spTree>
    <p:extLst>
      <p:ext uri="{BB962C8B-B14F-4D97-AF65-F5344CB8AC3E}">
        <p14:creationId xmlns:p14="http://schemas.microsoft.com/office/powerpoint/2010/main" val="73751696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Regnskap</a:t>
            </a:r>
            <a:r>
              <a:rPr lang="nb-NO" baseline="0" smtClean="0"/>
              <a:t> for en bedrift: mer komplisert. Flere kontoer, flere personer involvert. Eksemplet over er hentet fra filmen.</a:t>
            </a:r>
          </a:p>
          <a:p>
            <a:r>
              <a:rPr lang="nb-NO" baseline="0" smtClean="0"/>
              <a:t>Regnskap føres alltid til en konto og en motkonto. Like mye til debet som til kredit. Dette kalles dobbel bokføring.</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25</a:t>
            </a:fld>
            <a:endParaRPr lang="nb-NO"/>
          </a:p>
        </p:txBody>
      </p:sp>
    </p:spTree>
    <p:extLst>
      <p:ext uri="{BB962C8B-B14F-4D97-AF65-F5344CB8AC3E}">
        <p14:creationId xmlns:p14="http://schemas.microsoft.com/office/powerpoint/2010/main" val="294656763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defRPr/>
            </a:pPr>
            <a:r>
              <a:rPr lang="nb-NO" sz="1200" smtClean="0">
                <a:latin typeface="Arial" pitchFamily="34" charset="0"/>
                <a:ea typeface="ＭＳ Ｐゴシック" pitchFamily="34" charset="-128"/>
              </a:rPr>
              <a:t>mobil, mat på skolen, musikk, fest, fritidsaktiviteter, lønn jobb, lommepenger</a:t>
            </a:r>
          </a:p>
          <a:p>
            <a:pPr eaLnBrk="1" hangingPunct="1">
              <a:buFontTx/>
              <a:buChar char="-"/>
              <a:defRPr/>
            </a:pPr>
            <a:r>
              <a:rPr lang="nb-NO" sz="1200" smtClean="0">
                <a:latin typeface="Arial" pitchFamily="34" charset="0"/>
                <a:ea typeface="ＭＳ Ｐゴシック" pitchFamily="34" charset="-128"/>
              </a:rPr>
              <a:t>penger i banken, penger i lommeboka</a:t>
            </a:r>
          </a:p>
          <a:p>
            <a:pPr eaLnBrk="1" hangingPunct="1">
              <a:defRPr/>
            </a:pPr>
            <a:endParaRPr lang="nb-NO" sz="1200" smtClean="0">
              <a:latin typeface="Arial" pitchFamily="34" charset="0"/>
              <a:ea typeface="ＭＳ Ｐゴシック" pitchFamily="34" charset="-128"/>
            </a:endParaRPr>
          </a:p>
          <a:p>
            <a:pPr eaLnBrk="1" hangingPunct="1">
              <a:defRPr/>
            </a:pPr>
            <a:r>
              <a:rPr lang="nb-NO" sz="1200" smtClean="0">
                <a:latin typeface="Arial" pitchFamily="34" charset="0"/>
                <a:ea typeface="ＭＳ Ｐゴシック" pitchFamily="34" charset="-128"/>
              </a:rPr>
              <a:t>Beskrive den økonomiske situasjonen privat: Hvilke T-konti må vi ha? Hvor detaljert ønsker vi å vise hva vi har brukt penger på - Skal vi ha en konto for hver post, eller kan vi slå sammen noen??</a:t>
            </a:r>
          </a:p>
          <a:p>
            <a:pPr eaLnBrk="1" hangingPunct="1">
              <a:defRPr/>
            </a:pPr>
            <a:endParaRPr lang="nb-NO" sz="1200" smtClean="0">
              <a:latin typeface="Arial" pitchFamily="34" charset="0"/>
              <a:ea typeface="ＭＳ Ｐゴシック" pitchFamily="34" charset="-128"/>
            </a:endParaRPr>
          </a:p>
          <a:p>
            <a:pPr eaLnBrk="1" hangingPunct="1">
              <a:defRPr/>
            </a:pPr>
            <a:r>
              <a:rPr lang="nb-NO" sz="1200" smtClean="0">
                <a:latin typeface="Arial" pitchFamily="34" charset="0"/>
                <a:ea typeface="ＭＳ Ｐゴシック" pitchFamily="34" charset="-128"/>
              </a:rPr>
              <a:t>Må ha antall/typer konti slik at: </a:t>
            </a:r>
          </a:p>
          <a:p>
            <a:pPr eaLnBrk="1" hangingPunct="1">
              <a:buFontTx/>
              <a:buChar char="-"/>
              <a:defRPr/>
            </a:pPr>
            <a:r>
              <a:rPr lang="nb-NO" sz="1200" smtClean="0">
                <a:latin typeface="Arial" pitchFamily="34" charset="0"/>
                <a:ea typeface="ＭＳ Ｐゴシック" pitchFamily="34" charset="-128"/>
              </a:rPr>
              <a:t>tilstrekkelig antall for å kunne oppsummere driften slik at det gir et riktig bilde av økonomien i</a:t>
            </a:r>
          </a:p>
          <a:p>
            <a:pPr eaLnBrk="1" hangingPunct="1">
              <a:buFontTx/>
              <a:buChar char="-"/>
              <a:defRPr/>
            </a:pPr>
            <a:r>
              <a:rPr lang="nb-NO" sz="1200" smtClean="0">
                <a:latin typeface="Arial" pitchFamily="34" charset="0"/>
                <a:ea typeface="ＭＳ Ｐゴシック" pitchFamily="34" charset="-128"/>
              </a:rPr>
              <a:t>sorterer transaksjonene slik at de som hører sammen havner på samme konto</a:t>
            </a:r>
          </a:p>
          <a:p>
            <a:pPr eaLnBrk="1" hangingPunct="1">
              <a:buFontTx/>
              <a:buChar char="-"/>
              <a:defRPr/>
            </a:pPr>
            <a:r>
              <a:rPr lang="nb-NO" sz="1200" smtClean="0">
                <a:latin typeface="Arial" pitchFamily="34" charset="0"/>
                <a:ea typeface="ＭＳ Ｐゴシック" pitchFamily="34" charset="-128"/>
              </a:rPr>
              <a:t>f eks hvis flere typer salg = må har salgskonto for hver type salg for å oppsummere på type vare (kalkyle)</a:t>
            </a:r>
          </a:p>
          <a:p>
            <a:pPr eaLnBrk="1" hangingPunct="1">
              <a:buFontTx/>
              <a:buChar char="-"/>
              <a:defRPr/>
            </a:pPr>
            <a:r>
              <a:rPr lang="nb-NO" sz="1200" smtClean="0">
                <a:latin typeface="Arial" pitchFamily="34" charset="0"/>
                <a:ea typeface="ＭＳ Ｐゴシック" pitchFamily="34" charset="-128"/>
              </a:rPr>
              <a:t>f eks skille mellom varekostnader/rekvisita/reisekostnader med mer</a:t>
            </a:r>
          </a:p>
          <a:p>
            <a:pPr eaLnBrk="1" hangingPunct="1">
              <a:buFontTx/>
              <a:buChar char="-"/>
              <a:defRPr/>
            </a:pPr>
            <a:endParaRPr lang="nb-NO" sz="1200" smtClean="0">
              <a:latin typeface="Arial" pitchFamily="34" charset="0"/>
              <a:ea typeface="ＭＳ Ｐゴシック" pitchFamily="34" charset="-128"/>
            </a:endParaRPr>
          </a:p>
          <a:p>
            <a:pPr eaLnBrk="1" hangingPunct="1">
              <a:defRPr/>
            </a:pPr>
            <a:r>
              <a:rPr lang="nb-NO" sz="1200" smtClean="0">
                <a:latin typeface="Arial" pitchFamily="34" charset="0"/>
                <a:ea typeface="ＭＳ Ｐゴシック" pitchFamily="34" charset="-128"/>
              </a:rPr>
              <a:t>Skiller mellom</a:t>
            </a:r>
          </a:p>
          <a:p>
            <a:pPr eaLnBrk="1" hangingPunct="1">
              <a:buFontTx/>
              <a:buChar char="-"/>
              <a:defRPr/>
            </a:pPr>
            <a:r>
              <a:rPr lang="nb-NO" sz="1200" smtClean="0">
                <a:latin typeface="Arial" pitchFamily="34" charset="0"/>
                <a:ea typeface="ＭＳ Ｐゴシック" pitchFamily="34" charset="-128"/>
              </a:rPr>
              <a:t>konti som viser om bedriften går med overskudd eller underskudd</a:t>
            </a:r>
          </a:p>
          <a:p>
            <a:pPr eaLnBrk="1" hangingPunct="1">
              <a:defRPr/>
            </a:pPr>
            <a:r>
              <a:rPr lang="nb-NO" sz="1200" smtClean="0">
                <a:latin typeface="Arial" pitchFamily="34" charset="0"/>
                <a:ea typeface="ＭＳ Ｐゴシック" pitchFamily="34" charset="-128"/>
              </a:rPr>
              <a:t>- konti som oppsummerer inntektene (en eller flere konti)</a:t>
            </a:r>
          </a:p>
          <a:p>
            <a:pPr eaLnBrk="1" hangingPunct="1">
              <a:defRPr/>
            </a:pPr>
            <a:r>
              <a:rPr lang="nb-NO" sz="1200" smtClean="0">
                <a:latin typeface="Arial" pitchFamily="34" charset="0"/>
                <a:ea typeface="ＭＳ Ｐゴシック" pitchFamily="34" charset="-128"/>
              </a:rPr>
              <a:t>- konti som oppsummerer kostnadene (flere konti)</a:t>
            </a:r>
          </a:p>
          <a:p>
            <a:pPr eaLnBrk="1" hangingPunct="1">
              <a:defRPr/>
            </a:pPr>
            <a:r>
              <a:rPr lang="nb-NO" sz="1200" smtClean="0">
                <a:latin typeface="Arial" pitchFamily="34" charset="0"/>
                <a:ea typeface="ＭＳ Ｐゴシック" pitchFamily="34" charset="-128"/>
              </a:rPr>
              <a:t>= Resultatkonti</a:t>
            </a:r>
          </a:p>
          <a:p>
            <a:pPr eaLnBrk="1" hangingPunct="1">
              <a:defRPr/>
            </a:pPr>
            <a:endParaRPr lang="nb-NO" sz="1200" smtClean="0">
              <a:latin typeface="Arial" pitchFamily="34" charset="0"/>
              <a:ea typeface="ＭＳ Ｐゴシック" pitchFamily="34" charset="-128"/>
            </a:endParaRPr>
          </a:p>
          <a:p>
            <a:pPr eaLnBrk="1" hangingPunct="1">
              <a:buFontTx/>
              <a:buChar char="-"/>
              <a:defRPr/>
            </a:pPr>
            <a:r>
              <a:rPr lang="nb-NO" sz="1200" smtClean="0">
                <a:latin typeface="Arial" pitchFamily="34" charset="0"/>
                <a:ea typeface="ＭＳ Ｐゴシック" pitchFamily="34" charset="-128"/>
              </a:rPr>
              <a:t>konti som viser hva bedriften har av </a:t>
            </a:r>
          </a:p>
          <a:p>
            <a:pPr eaLnBrk="1" hangingPunct="1">
              <a:defRPr/>
            </a:pPr>
            <a:r>
              <a:rPr lang="nb-NO" sz="1200" smtClean="0">
                <a:latin typeface="Arial" pitchFamily="34" charset="0"/>
                <a:ea typeface="ＭＳ Ｐゴシック" pitchFamily="34" charset="-128"/>
              </a:rPr>
              <a:t>- eiendeler</a:t>
            </a:r>
          </a:p>
          <a:p>
            <a:pPr eaLnBrk="1" hangingPunct="1">
              <a:defRPr/>
            </a:pPr>
            <a:r>
              <a:rPr lang="nb-NO" sz="1200" smtClean="0">
                <a:latin typeface="Arial" pitchFamily="34" charset="0"/>
                <a:ea typeface="ＭＳ Ｐゴシック" pitchFamily="34" charset="-128"/>
              </a:rPr>
              <a:t>- gjeld </a:t>
            </a:r>
          </a:p>
          <a:p>
            <a:pPr eaLnBrk="1" hangingPunct="1">
              <a:defRPr/>
            </a:pPr>
            <a:r>
              <a:rPr lang="nb-NO" sz="1200" smtClean="0">
                <a:latin typeface="Arial" pitchFamily="34" charset="0"/>
                <a:ea typeface="ＭＳ Ｐゴシック" pitchFamily="34" charset="-128"/>
              </a:rPr>
              <a:t>- egenkapital</a:t>
            </a:r>
          </a:p>
          <a:p>
            <a:pPr eaLnBrk="1" hangingPunct="1">
              <a:defRPr/>
            </a:pPr>
            <a:r>
              <a:rPr lang="nb-NO" sz="1200" smtClean="0">
                <a:latin typeface="Arial" pitchFamily="34" charset="0"/>
                <a:ea typeface="ＭＳ Ｐゴシック" pitchFamily="34" charset="-128"/>
              </a:rPr>
              <a:t>= Balansekonti</a:t>
            </a:r>
          </a:p>
          <a:p>
            <a:pPr eaLnBrk="1" hangingPunct="1">
              <a:defRPr/>
            </a:pPr>
            <a:endParaRPr lang="nb-NO" sz="1200" smtClean="0">
              <a:latin typeface="Arial" pitchFamily="34" charset="0"/>
              <a:ea typeface="ＭＳ Ｐゴシック" pitchFamily="34" charset="-128"/>
            </a:endParaRPr>
          </a:p>
          <a:p>
            <a:pPr eaLnBrk="1" hangingPunct="1">
              <a:defRPr/>
            </a:pPr>
            <a:r>
              <a:rPr lang="nb-NO" sz="1200" smtClean="0">
                <a:latin typeface="Arial" pitchFamily="34" charset="0"/>
                <a:ea typeface="ＭＳ Ｐゴシック" pitchFamily="34" charset="-128"/>
              </a:rPr>
              <a:t>Regneark ligger på UE.no : Ca 15 konti – stort sett de konti som en ungdomsbedrift trenger. </a:t>
            </a:r>
          </a:p>
          <a:p>
            <a:pPr eaLnBrk="1" hangingPunct="1">
              <a:defRPr/>
            </a:pPr>
            <a:r>
              <a:rPr lang="nb-NO" sz="1200" smtClean="0">
                <a:latin typeface="Arial" pitchFamily="34" charset="0"/>
                <a:ea typeface="ＭＳ Ｐゴシック" pitchFamily="34" charset="-128"/>
              </a:rPr>
              <a:t>Utgangspunkt er siden </a:t>
            </a:r>
            <a:r>
              <a:rPr lang="ja-JP" altLang="nb-NO" sz="1200" smtClean="0">
                <a:latin typeface="Arial" pitchFamily="34" charset="0"/>
                <a:ea typeface="ＭＳ Ｐゴシック" pitchFamily="34" charset="-128"/>
              </a:rPr>
              <a:t>”</a:t>
            </a:r>
            <a:r>
              <a:rPr lang="nb-NO" altLang="ja-JP" sz="1200" smtClean="0">
                <a:latin typeface="Arial" pitchFamily="34" charset="0"/>
                <a:ea typeface="ＭＳ Ｐゴシック" pitchFamily="34" charset="-128"/>
              </a:rPr>
              <a:t>Velkommen til Ungdomsbedrift</a:t>
            </a:r>
            <a:r>
              <a:rPr lang="ja-JP" altLang="nb-NO" sz="1200" smtClean="0">
                <a:latin typeface="Arial" pitchFamily="34" charset="0"/>
                <a:ea typeface="ＭＳ Ｐゴシック" pitchFamily="34" charset="-128"/>
              </a:rPr>
              <a:t>”</a:t>
            </a:r>
            <a:r>
              <a:rPr lang="nb-NO" altLang="ja-JP" sz="1200" smtClean="0">
                <a:latin typeface="Arial" pitchFamily="34" charset="0"/>
                <a:ea typeface="ＭＳ Ｐゴシック" pitchFamily="34" charset="-128"/>
              </a:rPr>
              <a:t> : Klikk på pkt 2: Drift - Klikk på kulepunkt Økonomi og regnskap - Under last ned finner du </a:t>
            </a:r>
            <a:r>
              <a:rPr lang="ja-JP" altLang="nb-NO" sz="1200" smtClean="0">
                <a:latin typeface="Arial" pitchFamily="34" charset="0"/>
                <a:ea typeface="ＭＳ Ｐゴシック" pitchFamily="34" charset="-128"/>
              </a:rPr>
              <a:t>”</a:t>
            </a:r>
            <a:r>
              <a:rPr lang="nb-NO" altLang="ja-JP" sz="1200" smtClean="0">
                <a:latin typeface="Arial" pitchFamily="34" charset="0"/>
                <a:ea typeface="ＭＳ Ｐゴシック" pitchFamily="34" charset="-128"/>
              </a:rPr>
              <a:t>Regnskapsprogram for Ungdomsbedrifter</a:t>
            </a:r>
            <a:r>
              <a:rPr lang="ja-JP" altLang="nb-NO" sz="1200" smtClean="0">
                <a:latin typeface="Arial" pitchFamily="34" charset="0"/>
                <a:ea typeface="ＭＳ Ｐゴシック" pitchFamily="34" charset="-128"/>
              </a:rPr>
              <a:t>”</a:t>
            </a:r>
            <a:endParaRPr lang="nb-NO" sz="1200" smtClean="0">
              <a:latin typeface="Arial" pitchFamily="34" charset="0"/>
              <a:ea typeface="ＭＳ Ｐゴシック" pitchFamily="34" charset="-128"/>
            </a:endParaRPr>
          </a:p>
          <a:p>
            <a:endParaRPr lang="nb-NO"/>
          </a:p>
        </p:txBody>
      </p:sp>
      <p:sp>
        <p:nvSpPr>
          <p:cNvPr id="4" name="Plassholder for lysbildenummer 3"/>
          <p:cNvSpPr>
            <a:spLocks noGrp="1"/>
          </p:cNvSpPr>
          <p:nvPr>
            <p:ph type="sldNum" sz="quarter" idx="10"/>
          </p:nvPr>
        </p:nvSpPr>
        <p:spPr/>
        <p:txBody>
          <a:bodyPr/>
          <a:lstStyle/>
          <a:p>
            <a:fld id="{13D24D2D-52BA-473D-BC1E-269CBD030E75}" type="slidenum">
              <a:rPr lang="nb-NO" smtClean="0"/>
              <a:t>26</a:t>
            </a:fld>
            <a:endParaRPr lang="nb-NO"/>
          </a:p>
        </p:txBody>
      </p:sp>
    </p:spTree>
    <p:extLst>
      <p:ext uri="{BB962C8B-B14F-4D97-AF65-F5344CB8AC3E}">
        <p14:creationId xmlns:p14="http://schemas.microsoft.com/office/powerpoint/2010/main" val="4190745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sz="2400">
                <a:solidFill>
                  <a:schemeClr val="tx1"/>
                </a:solidFill>
                <a:latin typeface="Arial" pitchFamily="34" charset="0"/>
                <a:ea typeface="ＭＳ Ｐゴシック" pitchFamily="34" charset="-128"/>
              </a:defRPr>
            </a:lvl1pPr>
            <a:lvl2pPr marL="742950" indent="-285750" defTabSz="925513" eaLnBrk="0" hangingPunct="0">
              <a:defRPr sz="2400">
                <a:solidFill>
                  <a:schemeClr val="tx1"/>
                </a:solidFill>
                <a:latin typeface="Arial" pitchFamily="34" charset="0"/>
                <a:ea typeface="ＭＳ Ｐゴシック" pitchFamily="34" charset="-128"/>
              </a:defRPr>
            </a:lvl2pPr>
            <a:lvl3pPr marL="1143000" indent="-228600" defTabSz="925513" eaLnBrk="0" hangingPunct="0">
              <a:defRPr sz="2400">
                <a:solidFill>
                  <a:schemeClr val="tx1"/>
                </a:solidFill>
                <a:latin typeface="Arial" pitchFamily="34" charset="0"/>
                <a:ea typeface="ＭＳ Ｐゴシック" pitchFamily="34" charset="-128"/>
              </a:defRPr>
            </a:lvl3pPr>
            <a:lvl4pPr marL="1600200" indent="-228600" defTabSz="925513" eaLnBrk="0" hangingPunct="0">
              <a:defRPr sz="2400">
                <a:solidFill>
                  <a:schemeClr val="tx1"/>
                </a:solidFill>
                <a:latin typeface="Arial" pitchFamily="34" charset="0"/>
                <a:ea typeface="ＭＳ Ｐゴシック" pitchFamily="34" charset="-128"/>
              </a:defRPr>
            </a:lvl4pPr>
            <a:lvl5pPr marL="2057400" indent="-228600" defTabSz="925513" eaLnBrk="0" hangingPunct="0">
              <a:defRPr sz="2400">
                <a:solidFill>
                  <a:schemeClr val="tx1"/>
                </a:solidFill>
                <a:latin typeface="Arial" pitchFamily="34" charset="0"/>
                <a:ea typeface="ＭＳ Ｐゴシック" pitchFamily="34" charset="-128"/>
              </a:defRPr>
            </a:lvl5pPr>
            <a:lvl6pPr marL="25146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FABF81BC-C0FC-4C22-8A77-3CBE56E2D3F6}" type="slidenum">
              <a:rPr lang="nb-NO" sz="1200" smtClean="0"/>
              <a:pPr eaLnBrk="1" hangingPunct="1">
                <a:defRPr/>
              </a:pPr>
              <a:t>27</a:t>
            </a:fld>
            <a:endParaRPr lang="nb-NO" sz="1200" smtClean="0"/>
          </a:p>
        </p:txBody>
      </p:sp>
      <p:sp>
        <p:nvSpPr>
          <p:cNvPr id="984066" name="Rectangle 2"/>
          <p:cNvSpPr>
            <a:spLocks noGrp="1" noRot="1" noChangeAspect="1" noChangeArrowheads="1" noTextEdit="1"/>
          </p:cNvSpPr>
          <p:nvPr>
            <p:ph type="sldImg"/>
          </p:nvPr>
        </p:nvSpPr>
        <p:spPr>
          <a:ln/>
          <a:extLst/>
        </p:spPr>
      </p:sp>
      <p:sp>
        <p:nvSpPr>
          <p:cNvPr id="984067" name="Rectangle 3"/>
          <p:cNvSpPr>
            <a:spLocks noGrp="1" noChangeArrowheads="1"/>
          </p:cNvSpPr>
          <p:nvPr>
            <p:ph type="body" idx="1"/>
          </p:nvPr>
        </p:nvSpPr>
        <p:spPr/>
        <p:txBody>
          <a:bodyPr/>
          <a:lstStyle/>
          <a:p>
            <a:pPr eaLnBrk="1" hangingPunct="1">
              <a:defRPr/>
            </a:pPr>
            <a:r>
              <a:rPr lang="nb-NO" smtClean="0">
                <a:latin typeface="Arial" pitchFamily="34" charset="0"/>
                <a:ea typeface="ＭＳ Ｐゴシック" pitchFamily="34" charset="-128"/>
              </a:rPr>
              <a:t>Huskeliste ved bokføring – resultatkonti</a:t>
            </a:r>
          </a:p>
          <a:p>
            <a:pPr eaLnBrk="1" hangingPunct="1">
              <a:defRPr/>
            </a:pPr>
            <a:endParaRPr lang="nb-NO" smtClean="0">
              <a:latin typeface="Arial" pitchFamily="34" charset="0"/>
              <a:ea typeface="ＭＳ Ｐゴシック" pitchFamily="34" charset="-128"/>
            </a:endParaRPr>
          </a:p>
          <a:p>
            <a:pPr eaLnBrk="1" hangingPunct="1">
              <a:defRPr/>
            </a:pPr>
            <a:r>
              <a:rPr lang="nb-NO" smtClean="0">
                <a:latin typeface="Arial" pitchFamily="34" charset="0"/>
                <a:ea typeface="ＭＳ Ｐゴシック" pitchFamily="34" charset="-128"/>
              </a:rPr>
              <a:t>Kjøper vi inn kontorrekvisita  =  en kostnad som skal føres til Debet på Kontorrekvisita</a:t>
            </a:r>
          </a:p>
          <a:p>
            <a:pPr eaLnBrk="1" hangingPunct="1">
              <a:defRPr/>
            </a:pPr>
            <a:r>
              <a:rPr lang="nb-NO" smtClean="0">
                <a:latin typeface="Arial" pitchFamily="34" charset="0"/>
                <a:ea typeface="ＭＳ Ｐゴシック" pitchFamily="34" charset="-128"/>
              </a:rPr>
              <a:t>Salg av varer = inntekt som skal føres til Kredit på Salgsinntekter</a:t>
            </a:r>
          </a:p>
          <a:p>
            <a:pPr eaLnBrk="1" hangingPunct="1">
              <a:defRPr/>
            </a:pPr>
            <a:endParaRPr lang="nb-NO" smtClean="0">
              <a:latin typeface="Arial" pitchFamily="34" charset="0"/>
              <a:ea typeface="ＭＳ Ｐゴシック" pitchFamily="34" charset="-128"/>
            </a:endParaRPr>
          </a:p>
          <a:p>
            <a:pPr eaLnBrk="1" hangingPunct="1">
              <a:defRPr/>
            </a:pPr>
            <a:r>
              <a:rPr lang="nb-NO" smtClean="0">
                <a:latin typeface="Arial" pitchFamily="34" charset="0"/>
                <a:ea typeface="ＭＳ Ｐゴシック" pitchFamily="34" charset="-128"/>
              </a:rPr>
              <a:t>Gå igjennom tabellen </a:t>
            </a:r>
          </a:p>
          <a:p>
            <a:pPr eaLnBrk="1" hangingPunct="1">
              <a:defRPr/>
            </a:pPr>
            <a:r>
              <a:rPr lang="nb-NO" smtClean="0">
                <a:latin typeface="Arial" pitchFamily="34" charset="0"/>
                <a:ea typeface="ＭＳ Ｐゴシック" pitchFamily="34" charset="-128"/>
              </a:rPr>
              <a:t>- husk at et bilag alltid skal føres både til debet og til kredit = dobbel bokføring</a:t>
            </a:r>
          </a:p>
          <a:p>
            <a:pPr eaLnBrk="1" hangingPunct="1">
              <a:defRPr/>
            </a:pPr>
            <a:endParaRPr lang="nb-NO" smtClean="0">
              <a:latin typeface="Arial" pitchFamily="34" charset="0"/>
              <a:ea typeface="ＭＳ Ｐゴシック" pitchFamily="34" charset="-128"/>
            </a:endParaRPr>
          </a:p>
          <a:p>
            <a:pPr eaLnBrk="1" hangingPunct="1">
              <a:defRPr/>
            </a:pPr>
            <a:endParaRPr lang="nb-NO" smtClean="0">
              <a:latin typeface="Arial" pitchFamily="34" charset="0"/>
              <a:ea typeface="ＭＳ Ｐゴシック" pitchFamily="34" charset="-128"/>
            </a:endParaRPr>
          </a:p>
        </p:txBody>
      </p:sp>
    </p:spTree>
    <p:extLst>
      <p:ext uri="{BB962C8B-B14F-4D97-AF65-F5344CB8AC3E}">
        <p14:creationId xmlns:p14="http://schemas.microsoft.com/office/powerpoint/2010/main" val="18394493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p:txBody>
          <a:bodyPr/>
          <a:lstStyle>
            <a:lvl1pPr defTabSz="925513" eaLnBrk="0" hangingPunct="0">
              <a:defRPr sz="2400">
                <a:solidFill>
                  <a:schemeClr val="tx1"/>
                </a:solidFill>
                <a:latin typeface="Arial" pitchFamily="34" charset="0"/>
                <a:ea typeface="ＭＳ Ｐゴシック" pitchFamily="34" charset="-128"/>
              </a:defRPr>
            </a:lvl1pPr>
            <a:lvl2pPr marL="742950" indent="-285750" defTabSz="925513" eaLnBrk="0" hangingPunct="0">
              <a:defRPr sz="2400">
                <a:solidFill>
                  <a:schemeClr val="tx1"/>
                </a:solidFill>
                <a:latin typeface="Arial" pitchFamily="34" charset="0"/>
                <a:ea typeface="ＭＳ Ｐゴシック" pitchFamily="34" charset="-128"/>
              </a:defRPr>
            </a:lvl2pPr>
            <a:lvl3pPr marL="1143000" indent="-228600" defTabSz="925513" eaLnBrk="0" hangingPunct="0">
              <a:defRPr sz="2400">
                <a:solidFill>
                  <a:schemeClr val="tx1"/>
                </a:solidFill>
                <a:latin typeface="Arial" pitchFamily="34" charset="0"/>
                <a:ea typeface="ＭＳ Ｐゴシック" pitchFamily="34" charset="-128"/>
              </a:defRPr>
            </a:lvl3pPr>
            <a:lvl4pPr marL="1600200" indent="-228600" defTabSz="925513" eaLnBrk="0" hangingPunct="0">
              <a:defRPr sz="2400">
                <a:solidFill>
                  <a:schemeClr val="tx1"/>
                </a:solidFill>
                <a:latin typeface="Arial" pitchFamily="34" charset="0"/>
                <a:ea typeface="ＭＳ Ｐゴシック" pitchFamily="34" charset="-128"/>
              </a:defRPr>
            </a:lvl4pPr>
            <a:lvl5pPr marL="2057400" indent="-228600" defTabSz="925513" eaLnBrk="0" hangingPunct="0">
              <a:defRPr sz="2400">
                <a:solidFill>
                  <a:schemeClr val="tx1"/>
                </a:solidFill>
                <a:latin typeface="Arial" pitchFamily="34" charset="0"/>
                <a:ea typeface="ＭＳ Ｐゴシック" pitchFamily="34" charset="-128"/>
              </a:defRPr>
            </a:lvl5pPr>
            <a:lvl6pPr marL="25146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defTabSz="925513"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eaLnBrk="1" hangingPunct="1">
              <a:defRPr/>
            </a:pPr>
            <a:fld id="{33207DB8-BCEA-421B-919F-BA034FB15E78}" type="slidenum">
              <a:rPr lang="nb-NO" sz="1200" smtClean="0"/>
              <a:pPr eaLnBrk="1" hangingPunct="1">
                <a:defRPr/>
              </a:pPr>
              <a:t>28</a:t>
            </a:fld>
            <a:endParaRPr lang="nb-NO" sz="1200" smtClean="0"/>
          </a:p>
        </p:txBody>
      </p:sp>
      <p:sp>
        <p:nvSpPr>
          <p:cNvPr id="986114" name="Rectangle 2"/>
          <p:cNvSpPr>
            <a:spLocks noGrp="1" noRot="1" noChangeAspect="1" noChangeArrowheads="1" noTextEdit="1"/>
          </p:cNvSpPr>
          <p:nvPr>
            <p:ph type="sldImg"/>
          </p:nvPr>
        </p:nvSpPr>
        <p:spPr>
          <a:ln/>
          <a:extLst/>
        </p:spPr>
      </p:sp>
      <p:sp>
        <p:nvSpPr>
          <p:cNvPr id="986115" name="Rectangle 3"/>
          <p:cNvSpPr>
            <a:spLocks noGrp="1" noChangeArrowheads="1"/>
          </p:cNvSpPr>
          <p:nvPr>
            <p:ph type="body" idx="1"/>
          </p:nvPr>
        </p:nvSpPr>
        <p:spPr/>
        <p:txBody>
          <a:bodyPr/>
          <a:lstStyle/>
          <a:p>
            <a:pPr eaLnBrk="1" hangingPunct="1">
              <a:defRPr/>
            </a:pPr>
            <a:r>
              <a:rPr lang="nb-NO" smtClean="0">
                <a:latin typeface="Arial" pitchFamily="34" charset="0"/>
                <a:ea typeface="ＭＳ Ｐゴシック" pitchFamily="34" charset="-128"/>
              </a:rPr>
              <a:t>Huskeliste ved bokføring – balansekonti </a:t>
            </a:r>
          </a:p>
          <a:p>
            <a:pPr eaLnBrk="1" hangingPunct="1">
              <a:defRPr/>
            </a:pPr>
            <a:endParaRPr lang="nb-NO" smtClean="0">
              <a:latin typeface="Arial" pitchFamily="34" charset="0"/>
              <a:ea typeface="ＭＳ Ｐゴシック" pitchFamily="34" charset="-128"/>
            </a:endParaRPr>
          </a:p>
          <a:p>
            <a:pPr eaLnBrk="1" hangingPunct="1">
              <a:defRPr/>
            </a:pPr>
            <a:r>
              <a:rPr lang="nb-NO" smtClean="0">
                <a:latin typeface="Arial" pitchFamily="34" charset="0"/>
                <a:ea typeface="ＭＳ Ｐゴシック" pitchFamily="34" charset="-128"/>
              </a:rPr>
              <a:t>Hvis vi mottar penger ved et kontantsalg : Kassabeholdningen øker – eiendel – føres debet kasse</a:t>
            </a:r>
          </a:p>
          <a:p>
            <a:pPr eaLnBrk="1" hangingPunct="1">
              <a:defRPr/>
            </a:pPr>
            <a:r>
              <a:rPr lang="nb-NO" smtClean="0">
                <a:latin typeface="Arial" pitchFamily="34" charset="0"/>
                <a:ea typeface="ＭＳ Ｐゴシック" pitchFamily="34" charset="-128"/>
              </a:rPr>
              <a:t>Hvis vi kjøper inn rekvisita til UB</a:t>
            </a:r>
            <a:r>
              <a:rPr lang="ja-JP" altLang="nb-NO" smtClean="0">
                <a:latin typeface="Arial" pitchFamily="34" charset="0"/>
                <a:ea typeface="ＭＳ Ｐゴシック" pitchFamily="34" charset="-128"/>
              </a:rPr>
              <a:t>’</a:t>
            </a:r>
            <a:r>
              <a:rPr lang="nb-NO" altLang="ja-JP" smtClean="0">
                <a:latin typeface="Arial" pitchFamily="34" charset="0"/>
                <a:ea typeface="ＭＳ Ｐゴシック" pitchFamily="34" charset="-128"/>
              </a:rPr>
              <a:t>n og betaler kontant: Kassabeholdningen reduseres – eiendel – føres til kredit</a:t>
            </a:r>
          </a:p>
          <a:p>
            <a:pPr eaLnBrk="1" hangingPunct="1">
              <a:defRPr/>
            </a:pPr>
            <a:endParaRPr lang="nb-NO" smtClean="0">
              <a:latin typeface="Arial" pitchFamily="34" charset="0"/>
              <a:ea typeface="ＭＳ Ｐゴシック" pitchFamily="34" charset="-128"/>
            </a:endParaRPr>
          </a:p>
          <a:p>
            <a:pPr eaLnBrk="1" hangingPunct="1">
              <a:defRPr/>
            </a:pPr>
            <a:endParaRPr lang="nb-NO" smtClean="0">
              <a:latin typeface="Arial" pitchFamily="34" charset="0"/>
              <a:ea typeface="ＭＳ Ｐゴシック" pitchFamily="34" charset="-128"/>
            </a:endParaRPr>
          </a:p>
          <a:p>
            <a:pPr eaLnBrk="1" hangingPunct="1">
              <a:defRPr/>
            </a:pPr>
            <a:r>
              <a:rPr lang="nb-NO" smtClean="0">
                <a:latin typeface="Arial" pitchFamily="34" charset="0"/>
                <a:ea typeface="ＭＳ Ｐゴシック" pitchFamily="34" charset="-128"/>
              </a:rPr>
              <a:t>- husk at hvert  bilag alltid skal føres både til debet og til kredit = dobbel bokføring</a:t>
            </a:r>
          </a:p>
          <a:p>
            <a:pPr eaLnBrk="1" hangingPunct="1">
              <a:defRPr/>
            </a:pPr>
            <a:endParaRPr lang="nb-NO" smtClean="0">
              <a:latin typeface="Arial" pitchFamily="34" charset="0"/>
              <a:ea typeface="ＭＳ Ｐゴシック" pitchFamily="34" charset="-128"/>
            </a:endParaRPr>
          </a:p>
          <a:p>
            <a:pPr eaLnBrk="1" hangingPunct="1">
              <a:defRPr/>
            </a:pPr>
            <a:endParaRPr lang="nb-NO" smtClean="0">
              <a:latin typeface="Arial" pitchFamily="34" charset="0"/>
              <a:ea typeface="ＭＳ Ｐゴシック" pitchFamily="34" charset="-128"/>
            </a:endParaRPr>
          </a:p>
        </p:txBody>
      </p:sp>
    </p:spTree>
    <p:extLst>
      <p:ext uri="{BB962C8B-B14F-4D97-AF65-F5344CB8AC3E}">
        <p14:creationId xmlns:p14="http://schemas.microsoft.com/office/powerpoint/2010/main" val="45071046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Mellomregning:</a:t>
            </a:r>
            <a:r>
              <a:rPr lang="nb-NO" b="1" smtClean="0"/>
              <a:t> her </a:t>
            </a:r>
            <a:r>
              <a:rPr lang="nb-NO" smtClean="0"/>
              <a:t>utlegg fra ansatte som skal tilbakebetales. Da er det gjeld.</a:t>
            </a:r>
          </a:p>
          <a:p>
            <a:r>
              <a:rPr lang="nb-NO" smtClean="0"/>
              <a:t>Kundefordring:</a:t>
            </a:r>
            <a:r>
              <a:rPr lang="nb-NO" baseline="0" smtClean="0"/>
              <a:t> når dere har sendt ut faktura til en kunde.</a:t>
            </a:r>
            <a:endParaRPr lang="nb-NO" smtClean="0"/>
          </a:p>
          <a:p>
            <a:endParaRPr lang="nb-NO"/>
          </a:p>
        </p:txBody>
      </p:sp>
      <p:sp>
        <p:nvSpPr>
          <p:cNvPr id="4" name="Plassholder for lysbildenummer 3"/>
          <p:cNvSpPr>
            <a:spLocks noGrp="1"/>
          </p:cNvSpPr>
          <p:nvPr>
            <p:ph type="sldNum" sz="quarter" idx="10"/>
          </p:nvPr>
        </p:nvSpPr>
        <p:spPr/>
        <p:txBody>
          <a:bodyPr/>
          <a:lstStyle/>
          <a:p>
            <a:fld id="{13D24D2D-52BA-473D-BC1E-269CBD030E75}" type="slidenum">
              <a:rPr lang="nb-NO" smtClean="0"/>
              <a:t>29</a:t>
            </a:fld>
            <a:endParaRPr lang="nb-NO"/>
          </a:p>
        </p:txBody>
      </p:sp>
    </p:spTree>
    <p:extLst>
      <p:ext uri="{BB962C8B-B14F-4D97-AF65-F5344CB8AC3E}">
        <p14:creationId xmlns:p14="http://schemas.microsoft.com/office/powerpoint/2010/main" val="40944235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dirty="0" smtClean="0"/>
              <a:t>En betalingsbekreftelse på Vipps der det kun står et beløp og dato er ikke en fullverdig kvittering. Der må det også komme frem hva som er kjøpt. </a:t>
            </a:r>
            <a:r>
              <a:rPr lang="nb-NO" dirty="0" smtClean="0"/>
              <a:t>Alt</a:t>
            </a:r>
            <a:r>
              <a:rPr lang="nb-NO" baseline="0" dirty="0" smtClean="0"/>
              <a:t> som </a:t>
            </a:r>
            <a:r>
              <a:rPr lang="nb-NO" baseline="0" dirty="0" err="1" smtClean="0"/>
              <a:t>vippses</a:t>
            </a:r>
            <a:r>
              <a:rPr lang="nb-NO" baseline="0" dirty="0" smtClean="0"/>
              <a:t> skal føres i regnskapet.</a:t>
            </a:r>
          </a:p>
          <a:p>
            <a:r>
              <a:rPr lang="nb-NO" baseline="0" dirty="0" smtClean="0"/>
              <a:t>  </a:t>
            </a:r>
            <a:endParaRPr lang="nb-NO" dirty="0" smtClean="0"/>
          </a:p>
          <a:p>
            <a:endParaRPr lang="nb-NO" baseline="0" smtClean="0"/>
          </a:p>
          <a:p>
            <a:r>
              <a:rPr lang="nb-NO" baseline="0" smtClean="0"/>
              <a:t>Vipps </a:t>
            </a:r>
            <a:r>
              <a:rPr lang="nb-NO" baseline="0" dirty="0" smtClean="0"/>
              <a:t>Bedrift tar 2,5 % av summen i gebyr.</a:t>
            </a:r>
          </a:p>
          <a:p>
            <a:endParaRPr lang="nb-NO" baseline="0" dirty="0" smtClean="0"/>
          </a:p>
          <a:p>
            <a:r>
              <a:rPr lang="nb-NO" baseline="0" dirty="0" smtClean="0"/>
              <a:t>Eksempel salg av vare til kr 1000:</a:t>
            </a:r>
          </a:p>
          <a:p>
            <a:r>
              <a:rPr lang="nb-NO" sz="1200" kern="1200" dirty="0" smtClean="0">
                <a:solidFill>
                  <a:schemeClr val="tx1"/>
                </a:solidFill>
                <a:effectLst/>
                <a:latin typeface="+mn-lt"/>
                <a:ea typeface="+mn-ea"/>
                <a:cs typeface="+mn-cs"/>
              </a:rPr>
              <a:t>Kredit varesalg 1000</a:t>
            </a:r>
          </a:p>
          <a:p>
            <a:r>
              <a:rPr lang="nb-NO" sz="1200" kern="1200" dirty="0" smtClean="0">
                <a:solidFill>
                  <a:schemeClr val="tx1"/>
                </a:solidFill>
                <a:effectLst/>
                <a:latin typeface="+mn-lt"/>
                <a:ea typeface="+mn-ea"/>
                <a:cs typeface="+mn-cs"/>
              </a:rPr>
              <a:t>Debet bank 975</a:t>
            </a:r>
          </a:p>
          <a:p>
            <a:r>
              <a:rPr lang="nb-NO" sz="1200" kern="1200" dirty="0" smtClean="0">
                <a:solidFill>
                  <a:schemeClr val="tx1"/>
                </a:solidFill>
                <a:effectLst/>
                <a:latin typeface="+mn-lt"/>
                <a:ea typeface="+mn-ea"/>
                <a:cs typeface="+mn-cs"/>
              </a:rPr>
              <a:t>Debet finanskostnad/gebyrkostnad</a:t>
            </a:r>
            <a:r>
              <a:rPr lang="nb-NO" sz="1200" kern="1200" baseline="0" dirty="0" smtClean="0">
                <a:solidFill>
                  <a:schemeClr val="tx1"/>
                </a:solidFill>
                <a:effectLst/>
                <a:latin typeface="+mn-lt"/>
                <a:ea typeface="+mn-ea"/>
                <a:cs typeface="+mn-cs"/>
              </a:rPr>
              <a:t> 25</a:t>
            </a:r>
            <a:endParaRPr lang="nb-NO" dirty="0"/>
          </a:p>
        </p:txBody>
      </p:sp>
      <p:sp>
        <p:nvSpPr>
          <p:cNvPr id="4" name="Plassholder for lysbildenummer 3"/>
          <p:cNvSpPr>
            <a:spLocks noGrp="1"/>
          </p:cNvSpPr>
          <p:nvPr>
            <p:ph type="sldNum" sz="quarter" idx="10"/>
          </p:nvPr>
        </p:nvSpPr>
        <p:spPr/>
        <p:txBody>
          <a:bodyPr/>
          <a:lstStyle/>
          <a:p>
            <a:fld id="{EDD359A9-E60C-4335-9DC4-FDCA0CC573E4}" type="slidenum">
              <a:rPr lang="nb-NO" smtClean="0"/>
              <a:t>30</a:t>
            </a:fld>
            <a:endParaRPr lang="nb-NO"/>
          </a:p>
        </p:txBody>
      </p:sp>
    </p:spTree>
    <p:extLst>
      <p:ext uri="{BB962C8B-B14F-4D97-AF65-F5344CB8AC3E}">
        <p14:creationId xmlns:p14="http://schemas.microsoft.com/office/powerpoint/2010/main" val="10062741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Overstiger lønnen 10 000 kr per person per kalenderår, må hele beløpet rapporteres. Det skal trekkes skatt, men det skal ikke beregnes arbeidsgiveravgift,</a:t>
            </a:r>
            <a:r>
              <a:rPr lang="nb-NO" sz="1200" kern="1200" baseline="0" dirty="0" smtClean="0">
                <a:solidFill>
                  <a:schemeClr val="tx1"/>
                </a:solidFill>
                <a:effectLst/>
                <a:latin typeface="+mn-lt"/>
                <a:ea typeface="+mn-ea"/>
                <a:cs typeface="+mn-cs"/>
              </a:rPr>
              <a:t> før inntekten pr person når 80 000 kr. </a:t>
            </a:r>
            <a:r>
              <a:rPr lang="nb-NO" sz="1200" kern="1200" dirty="0" smtClean="0">
                <a:solidFill>
                  <a:schemeClr val="tx1"/>
                </a:solidFill>
                <a:effectLst/>
                <a:latin typeface="+mn-lt"/>
                <a:ea typeface="+mn-ea"/>
                <a:cs typeface="+mn-cs"/>
              </a:rPr>
              <a:t>Ungdomsbedrifter skal benytte forenklet A-melding (A05). Denne kan maksimalt brukes opp til 80 000 kroner per person eller når totale lønnsutgifter er under 800 000 kroner. Dersom man overstiger disse beløpene må man bruke vanlig A-melding og betale arbeidsgiveravgift.</a:t>
            </a:r>
          </a:p>
          <a:p>
            <a:pPr marL="0" marR="0" lvl="0" indent="0" algn="l" defTabSz="914400" rtl="0" eaLnBrk="1" fontAlgn="auto" latinLnBrk="0" hangingPunct="1">
              <a:lnSpc>
                <a:spcPct val="100000"/>
              </a:lnSpc>
              <a:spcBef>
                <a:spcPts val="0"/>
              </a:spcBef>
              <a:spcAft>
                <a:spcPts val="0"/>
              </a:spcAft>
              <a:buClrTx/>
              <a:buSzTx/>
              <a:buFontTx/>
              <a:buNone/>
              <a:tabLst/>
              <a:defRPr/>
            </a:pPr>
            <a:endParaRPr lang="nb-NO" sz="1200" kern="1200" dirty="0" smtClean="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nb-NO" sz="1200" kern="1200" dirty="0" smtClean="0">
                <a:solidFill>
                  <a:schemeClr val="tx1"/>
                </a:solidFill>
                <a:effectLst/>
                <a:latin typeface="+mn-lt"/>
                <a:ea typeface="+mn-ea"/>
                <a:cs typeface="+mn-cs"/>
              </a:rPr>
              <a:t>«Er utbetalingene høyere enn 800 000 kroner (per 1.1.2019), er </a:t>
            </a:r>
            <a:r>
              <a:rPr lang="nb-NO" sz="1200" b="1" kern="1200" dirty="0" smtClean="0">
                <a:solidFill>
                  <a:schemeClr val="tx1"/>
                </a:solidFill>
                <a:effectLst/>
                <a:latin typeface="+mn-lt"/>
                <a:ea typeface="+mn-ea"/>
                <a:cs typeface="+mn-cs"/>
              </a:rPr>
              <a:t>hele den samlede lønnsutbetalingen arbeidsgiveravgiftspliktig</a:t>
            </a:r>
            <a:r>
              <a:rPr lang="nb-NO" sz="1200" kern="1200" dirty="0" smtClean="0">
                <a:solidFill>
                  <a:schemeClr val="tx1"/>
                </a:solidFill>
                <a:effectLst/>
                <a:latin typeface="+mn-lt"/>
                <a:ea typeface="+mn-ea"/>
                <a:cs typeface="+mn-cs"/>
              </a:rPr>
              <a:t>. Overstiger lønnsutbetalingen 80 000 (per 1.1.2019) kroner for én eller flere ansatte, eller lønnsutgiftene utenfor næringsvirksomhet er høyere enn 800 000 kroner (per1.1.2019) for hele organisasjonen i løpet av året, </a:t>
            </a:r>
            <a:r>
              <a:rPr lang="nb-NO" sz="1200" b="1" kern="1200" dirty="0" smtClean="0">
                <a:solidFill>
                  <a:schemeClr val="tx1"/>
                </a:solidFill>
                <a:effectLst/>
                <a:latin typeface="+mn-lt"/>
                <a:ea typeface="+mn-ea"/>
                <a:cs typeface="+mn-cs"/>
              </a:rPr>
              <a:t>må det straks etterberegnes arbeidsgiveravgift av de tidligere utbetalte beløpene</a:t>
            </a:r>
            <a:r>
              <a:rPr lang="nb-NO" sz="1200" kern="1200" dirty="0" smtClean="0">
                <a:solidFill>
                  <a:schemeClr val="tx1"/>
                </a:solidFill>
                <a:effectLst/>
                <a:latin typeface="+mn-lt"/>
                <a:ea typeface="+mn-ea"/>
                <a:cs typeface="+mn-cs"/>
              </a:rPr>
              <a:t>. Ved senere utbetalinger skal det beregnes avgift på vanlig måte etter ordinære frister.» (Skatte ABC)</a:t>
            </a:r>
          </a:p>
          <a:p>
            <a:endParaRPr lang="nb-NO" sz="1200" kern="1200" dirty="0" smtClean="0">
              <a:solidFill>
                <a:schemeClr val="tx1"/>
              </a:solidFill>
              <a:effectLst/>
              <a:latin typeface="+mn-lt"/>
              <a:ea typeface="+mn-ea"/>
              <a:cs typeface="+mn-cs"/>
            </a:endParaRPr>
          </a:p>
          <a:p>
            <a:r>
              <a:rPr lang="nb-NO" sz="1200" kern="1200" dirty="0" smtClean="0">
                <a:solidFill>
                  <a:schemeClr val="tx1"/>
                </a:solidFill>
                <a:effectLst/>
                <a:latin typeface="+mn-lt"/>
                <a:ea typeface="+mn-ea"/>
                <a:cs typeface="+mn-cs"/>
              </a:rPr>
              <a:t>Fra 2017 kan en av deltakerne i bedriften rapportere lønn via </a:t>
            </a:r>
            <a:r>
              <a:rPr lang="nb-NO" sz="1200" kern="1200" dirty="0" err="1" smtClean="0">
                <a:solidFill>
                  <a:schemeClr val="tx1"/>
                </a:solidFill>
                <a:effectLst/>
                <a:latin typeface="+mn-lt"/>
                <a:ea typeface="+mn-ea"/>
                <a:cs typeface="+mn-cs"/>
              </a:rPr>
              <a:t>Altinn</a:t>
            </a:r>
            <a:r>
              <a:rPr lang="nb-NO" sz="1200" kern="1200" dirty="0" smtClean="0">
                <a:solidFill>
                  <a:schemeClr val="tx1"/>
                </a:solidFill>
                <a:effectLst/>
                <a:latin typeface="+mn-lt"/>
                <a:ea typeface="+mn-ea"/>
                <a:cs typeface="+mn-cs"/>
              </a:rPr>
              <a:t>. Dette er knyttet til rollen som kontaktperson i Brønnøysundregisteret, som en av elevene har. Det er ingen krav til alder. Å være kontaktperson er en tilsvarende rolle som </a:t>
            </a:r>
            <a:r>
              <a:rPr lang="nb-NO" sz="1200" kern="1200" dirty="0" err="1" smtClean="0">
                <a:solidFill>
                  <a:schemeClr val="tx1"/>
                </a:solidFill>
                <a:effectLst/>
                <a:latin typeface="+mn-lt"/>
                <a:ea typeface="+mn-ea"/>
                <a:cs typeface="+mn-cs"/>
              </a:rPr>
              <a:t>f.eks</a:t>
            </a:r>
            <a:r>
              <a:rPr lang="nb-NO" sz="1200" kern="1200" dirty="0" smtClean="0">
                <a:solidFill>
                  <a:schemeClr val="tx1"/>
                </a:solidFill>
                <a:effectLst/>
                <a:latin typeface="+mn-lt"/>
                <a:ea typeface="+mn-ea"/>
                <a:cs typeface="+mn-cs"/>
              </a:rPr>
              <a:t> regnskapsfører for en bedrift. Eleven kan også hente ned elektronisk skattekort for de personene det skal rapporteres lønn på. Skattekortet kan hentes ned via A-meldingen.</a:t>
            </a:r>
          </a:p>
          <a:p>
            <a:r>
              <a:rPr lang="nb-NO" sz="1200" kern="1200" dirty="0" smtClean="0">
                <a:solidFill>
                  <a:schemeClr val="tx1"/>
                </a:solidFill>
                <a:effectLst/>
                <a:latin typeface="+mn-lt"/>
                <a:ea typeface="+mn-ea"/>
                <a:cs typeface="+mn-cs"/>
              </a:rPr>
              <a:t>Den forenklede A-meldingen finnes</a:t>
            </a:r>
            <a:r>
              <a:rPr lang="nb-NO" sz="1200" kern="1200" baseline="0" dirty="0" smtClean="0">
                <a:solidFill>
                  <a:schemeClr val="tx1"/>
                </a:solidFill>
                <a:effectLst/>
                <a:latin typeface="+mn-lt"/>
                <a:ea typeface="+mn-ea"/>
                <a:cs typeface="+mn-cs"/>
              </a:rPr>
              <a:t> fra </a:t>
            </a:r>
            <a:r>
              <a:rPr lang="nb-NO" sz="1200" kern="1200" dirty="0" smtClean="0">
                <a:solidFill>
                  <a:schemeClr val="tx1"/>
                </a:solidFill>
                <a:effectLst/>
                <a:latin typeface="+mn-lt"/>
                <a:ea typeface="+mn-ea"/>
                <a:cs typeface="+mn-cs"/>
              </a:rPr>
              <a:t>2018 kun elektronisk. </a:t>
            </a:r>
          </a:p>
          <a:p>
            <a:endParaRPr lang="nb-NO" baseline="0" dirty="0" smtClean="0"/>
          </a:p>
          <a:p>
            <a:pPr marL="0" indent="0">
              <a:buNone/>
            </a:pPr>
            <a:r>
              <a:rPr lang="nb-NO" dirty="0" smtClean="0"/>
              <a:t>I tillegg:</a:t>
            </a:r>
          </a:p>
          <a:p>
            <a:pPr marL="0" indent="0">
              <a:buNone/>
            </a:pPr>
            <a:r>
              <a:rPr lang="nb-NO" dirty="0" smtClean="0"/>
              <a:t>Må betale moms på varene de </a:t>
            </a:r>
            <a:r>
              <a:rPr lang="nb-NO" i="1" dirty="0" smtClean="0"/>
              <a:t>kjøper</a:t>
            </a:r>
            <a:r>
              <a:rPr lang="nb-NO" dirty="0" smtClean="0"/>
              <a:t>, men slipper å beregne</a:t>
            </a:r>
            <a:r>
              <a:rPr lang="nb-NO" baseline="0" dirty="0" smtClean="0"/>
              <a:t> moms av salgene deres.</a:t>
            </a:r>
            <a:endParaRPr lang="nb-NO" dirty="0" smtClean="0"/>
          </a:p>
          <a:p>
            <a:pPr marL="0" indent="0">
              <a:buNone/>
            </a:pPr>
            <a:r>
              <a:rPr lang="nb-NO" dirty="0" smtClean="0"/>
              <a:t>Omsetning over 140 000: Blir næringsvirksomhet</a:t>
            </a:r>
          </a:p>
          <a:p>
            <a:r>
              <a:rPr lang="nb-NO" dirty="0" smtClean="0"/>
              <a:t>Momspliktig</a:t>
            </a:r>
          </a:p>
          <a:p>
            <a:r>
              <a:rPr lang="nb-NO" dirty="0" smtClean="0"/>
              <a:t>Må registreres på vanlig måte som en ordinær bedrift</a:t>
            </a:r>
          </a:p>
          <a:p>
            <a:r>
              <a:rPr lang="nb-NO" smtClean="0"/>
              <a:t>Skatteplikt på overskudd</a:t>
            </a:r>
          </a:p>
          <a:p>
            <a:endParaRPr lang="nb-NO" dirty="0"/>
          </a:p>
        </p:txBody>
      </p:sp>
      <p:sp>
        <p:nvSpPr>
          <p:cNvPr id="4" name="Plassholder for lysbildenummer 3"/>
          <p:cNvSpPr>
            <a:spLocks noGrp="1"/>
          </p:cNvSpPr>
          <p:nvPr>
            <p:ph type="sldNum" sz="quarter" idx="10"/>
          </p:nvPr>
        </p:nvSpPr>
        <p:spPr/>
        <p:txBody>
          <a:bodyPr/>
          <a:lstStyle/>
          <a:p>
            <a:fld id="{EDD359A9-E60C-4335-9DC4-FDCA0CC573E4}" type="slidenum">
              <a:rPr lang="nb-NO" smtClean="0"/>
              <a:t>31</a:t>
            </a:fld>
            <a:endParaRPr lang="nb-NO"/>
          </a:p>
        </p:txBody>
      </p:sp>
    </p:spTree>
    <p:extLst>
      <p:ext uri="{BB962C8B-B14F-4D97-AF65-F5344CB8AC3E}">
        <p14:creationId xmlns:p14="http://schemas.microsoft.com/office/powerpoint/2010/main" val="422515254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defRPr/>
            </a:pPr>
            <a:r>
              <a:rPr lang="nb-NO" smtClean="0">
                <a:latin typeface="Arial" pitchFamily="34" charset="0"/>
                <a:ea typeface="ＭＳ Ｐゴシック" pitchFamily="34" charset="-128"/>
              </a:rPr>
              <a:t>Når foretar varekjøp bokføres på varekostnad</a:t>
            </a:r>
          </a:p>
          <a:p>
            <a:pPr eaLnBrk="1" hangingPunct="1">
              <a:defRPr/>
            </a:pPr>
            <a:r>
              <a:rPr lang="nb-NO" smtClean="0">
                <a:latin typeface="Arial" pitchFamily="34" charset="0"/>
                <a:ea typeface="ＭＳ Ｐゴシック" pitchFamily="34" charset="-128"/>
              </a:rPr>
              <a:t>- teller opp varebeholding ved årets slutt og trekker ut denne fra varekostnad og over til varebeholdnig</a:t>
            </a:r>
          </a:p>
          <a:p>
            <a:pPr eaLnBrk="1" hangingPunct="1">
              <a:defRPr/>
            </a:pPr>
            <a:r>
              <a:rPr lang="nb-NO" smtClean="0">
                <a:latin typeface="Arial" pitchFamily="34" charset="0"/>
                <a:ea typeface="ＭＳ Ｐゴシック" pitchFamily="34" charset="-128"/>
              </a:rPr>
              <a:t>- varer som er igjen på lager er en eiendel</a:t>
            </a:r>
          </a:p>
          <a:p>
            <a:pPr eaLnBrk="1" hangingPunct="1">
              <a:defRPr/>
            </a:pPr>
            <a:r>
              <a:rPr lang="nb-NO" smtClean="0">
                <a:latin typeface="Arial" pitchFamily="34" charset="0"/>
                <a:ea typeface="ＭＳ Ｐゴシック" pitchFamily="34" charset="-128"/>
              </a:rPr>
              <a:t>- kostnaden beregnes for de varer som er solgt = varekostnad solgte varer</a:t>
            </a:r>
          </a:p>
          <a:p>
            <a:pPr eaLnBrk="1" hangingPunct="1">
              <a:defRPr/>
            </a:pPr>
            <a:endParaRPr lang="nb-NO" smtClean="0">
              <a:latin typeface="Arial" pitchFamily="34" charset="0"/>
              <a:ea typeface="ＭＳ Ｐゴシック" pitchFamily="34" charset="-128"/>
            </a:endParaRPr>
          </a:p>
          <a:p>
            <a:pPr eaLnBrk="1" hangingPunct="1">
              <a:defRPr/>
            </a:pPr>
            <a:r>
              <a:rPr lang="nb-NO" smtClean="0">
                <a:latin typeface="Arial" pitchFamily="34" charset="0"/>
                <a:ea typeface="ＭＳ Ｐゴシック" pitchFamily="34" charset="-128"/>
              </a:rPr>
              <a:t>Presiser at kjøp føres på varekostnad og at denne korrigeres når resultat og balanse skal settes opp – NB: Må ha en vareopptelling og føre vareopptellingsliste på dette tidspunkt. Skjemaet finner de på spleiselaget.no</a:t>
            </a:r>
          </a:p>
          <a:p>
            <a:endParaRPr lang="nb-NO"/>
          </a:p>
        </p:txBody>
      </p:sp>
      <p:sp>
        <p:nvSpPr>
          <p:cNvPr id="4" name="Plassholder for lysbildenummer 3"/>
          <p:cNvSpPr>
            <a:spLocks noGrp="1"/>
          </p:cNvSpPr>
          <p:nvPr>
            <p:ph type="sldNum" sz="quarter" idx="10"/>
          </p:nvPr>
        </p:nvSpPr>
        <p:spPr/>
        <p:txBody>
          <a:bodyPr/>
          <a:lstStyle/>
          <a:p>
            <a:fld id="{13D24D2D-52BA-473D-BC1E-269CBD030E75}" type="slidenum">
              <a:rPr lang="nb-NO" smtClean="0"/>
              <a:t>32</a:t>
            </a:fld>
            <a:endParaRPr lang="nb-NO"/>
          </a:p>
        </p:txBody>
      </p:sp>
    </p:spTree>
    <p:extLst>
      <p:ext uri="{BB962C8B-B14F-4D97-AF65-F5344CB8AC3E}">
        <p14:creationId xmlns:p14="http://schemas.microsoft.com/office/powerpoint/2010/main" val="299748308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Dette er de ulike overordnede temaene vi skal gå gjennom på kurset.</a:t>
            </a:r>
            <a:r>
              <a:rPr lang="nb-NO" baseline="0" smtClean="0"/>
              <a:t> </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2</a:t>
            </a:fld>
            <a:endParaRPr lang="nb-NO"/>
          </a:p>
        </p:txBody>
      </p:sp>
    </p:spTree>
    <p:extLst>
      <p:ext uri="{BB962C8B-B14F-4D97-AF65-F5344CB8AC3E}">
        <p14:creationId xmlns:p14="http://schemas.microsoft.com/office/powerpoint/2010/main" val="352249006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eaLnBrk="1" hangingPunct="1">
              <a:defRPr/>
            </a:pPr>
            <a:r>
              <a:rPr lang="nb-NO" smtClean="0">
                <a:latin typeface="Arial" pitchFamily="34" charset="0"/>
                <a:ea typeface="ＭＳ Ｐゴシック" pitchFamily="34" charset="-128"/>
              </a:rPr>
              <a:t>Når foretar varekjøp bokføres på varekostnad</a:t>
            </a:r>
          </a:p>
          <a:p>
            <a:pPr eaLnBrk="1" hangingPunct="1">
              <a:defRPr/>
            </a:pPr>
            <a:r>
              <a:rPr lang="nb-NO" smtClean="0">
                <a:latin typeface="Arial" pitchFamily="34" charset="0"/>
                <a:ea typeface="ＭＳ Ｐゴシック" pitchFamily="34" charset="-128"/>
              </a:rPr>
              <a:t>- teller opp varebeholding ved årets slutt og trekker ut denne fra varekostnad og over til varebeholdnig</a:t>
            </a:r>
          </a:p>
          <a:p>
            <a:pPr eaLnBrk="1" hangingPunct="1">
              <a:defRPr/>
            </a:pPr>
            <a:r>
              <a:rPr lang="nb-NO" smtClean="0">
                <a:latin typeface="Arial" pitchFamily="34" charset="0"/>
                <a:ea typeface="ＭＳ Ｐゴシック" pitchFamily="34" charset="-128"/>
              </a:rPr>
              <a:t>- varer som er igjen på lager er en eiendel</a:t>
            </a:r>
          </a:p>
          <a:p>
            <a:pPr eaLnBrk="1" hangingPunct="1">
              <a:defRPr/>
            </a:pPr>
            <a:r>
              <a:rPr lang="nb-NO" smtClean="0">
                <a:latin typeface="Arial" pitchFamily="34" charset="0"/>
                <a:ea typeface="ＭＳ Ｐゴシック" pitchFamily="34" charset="-128"/>
              </a:rPr>
              <a:t>- kostnaden beregnes for de varer som er solgt = varekostnad solgte varer</a:t>
            </a:r>
          </a:p>
          <a:p>
            <a:pPr eaLnBrk="1" hangingPunct="1">
              <a:defRPr/>
            </a:pPr>
            <a:endParaRPr lang="nb-NO" smtClean="0">
              <a:latin typeface="Arial" pitchFamily="34" charset="0"/>
              <a:ea typeface="ＭＳ Ｐゴシック" pitchFamily="34" charset="-128"/>
            </a:endParaRPr>
          </a:p>
          <a:p>
            <a:pPr eaLnBrk="1" hangingPunct="1">
              <a:defRPr/>
            </a:pPr>
            <a:r>
              <a:rPr lang="nb-NO" smtClean="0">
                <a:latin typeface="Arial" pitchFamily="34" charset="0"/>
                <a:ea typeface="ＭＳ Ｐゴシック" pitchFamily="34" charset="-128"/>
              </a:rPr>
              <a:t>Presiser at kjøp føres på varekostnad og at denne korrigeres når resultat og balanse skal settes opp – NB: Må ha en vareopptelling og føre vareopptellingsliste på dette tidspunkt. </a:t>
            </a:r>
          </a:p>
          <a:p>
            <a:pPr eaLnBrk="1" hangingPunct="1">
              <a:defRPr/>
            </a:pPr>
            <a:endParaRPr lang="nb-NO" smtClean="0">
              <a:latin typeface="Arial" pitchFamily="34" charset="0"/>
              <a:ea typeface="ＭＳ Ｐゴシック" pitchFamily="34" charset="-128"/>
            </a:endParaRPr>
          </a:p>
          <a:p>
            <a:pPr eaLnBrk="1" hangingPunct="1">
              <a:defRPr/>
            </a:pPr>
            <a:r>
              <a:rPr lang="nb-NO" smtClean="0">
                <a:latin typeface="Arial" pitchFamily="34" charset="0"/>
                <a:ea typeface="ＭＳ Ｐゴシック" pitchFamily="34" charset="-128"/>
              </a:rPr>
              <a:t>Kostnaden skal føres</a:t>
            </a:r>
            <a:r>
              <a:rPr lang="nb-NO" baseline="0" smtClean="0">
                <a:latin typeface="Arial" pitchFamily="34" charset="0"/>
                <a:ea typeface="ＭＳ Ｐゴシック" pitchFamily="34" charset="-128"/>
              </a:rPr>
              <a:t> når du mottar inntekt (når du selger) og ikke når du kjøper inn</a:t>
            </a:r>
            <a:endParaRPr lang="nb-NO" smtClean="0">
              <a:latin typeface="Arial" pitchFamily="34" charset="0"/>
              <a:ea typeface="ＭＳ Ｐゴシック" pitchFamily="34" charset="-128"/>
            </a:endParaRPr>
          </a:p>
          <a:p>
            <a:endParaRPr lang="nb-NO"/>
          </a:p>
        </p:txBody>
      </p:sp>
      <p:sp>
        <p:nvSpPr>
          <p:cNvPr id="4" name="Plassholder for lysbildenummer 3"/>
          <p:cNvSpPr>
            <a:spLocks noGrp="1"/>
          </p:cNvSpPr>
          <p:nvPr>
            <p:ph type="sldNum" sz="quarter" idx="10"/>
          </p:nvPr>
        </p:nvSpPr>
        <p:spPr/>
        <p:txBody>
          <a:bodyPr/>
          <a:lstStyle/>
          <a:p>
            <a:fld id="{13D24D2D-52BA-473D-BC1E-269CBD030E75}" type="slidenum">
              <a:rPr lang="nb-NO" smtClean="0"/>
              <a:t>33</a:t>
            </a:fld>
            <a:endParaRPr lang="nb-NO"/>
          </a:p>
        </p:txBody>
      </p:sp>
    </p:spTree>
    <p:extLst>
      <p:ext uri="{BB962C8B-B14F-4D97-AF65-F5344CB8AC3E}">
        <p14:creationId xmlns:p14="http://schemas.microsoft.com/office/powerpoint/2010/main" val="10537824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Mellomregningskonto</a:t>
            </a:r>
            <a:r>
              <a:rPr lang="nb-NO" baseline="0" smtClean="0"/>
              <a:t> er spesielt relevant for ungdomsbedrifter – legger ofte ut før en har fått penger på konto til å kjøpe for. </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34</a:t>
            </a:fld>
            <a:endParaRPr lang="nb-NO"/>
          </a:p>
        </p:txBody>
      </p:sp>
    </p:spTree>
    <p:extLst>
      <p:ext uri="{BB962C8B-B14F-4D97-AF65-F5344CB8AC3E}">
        <p14:creationId xmlns:p14="http://schemas.microsoft.com/office/powerpoint/2010/main" val="2046628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Understrek viktigheten av å holde orden</a:t>
            </a:r>
            <a:r>
              <a:rPr lang="nb-NO" baseline="0" smtClean="0"/>
              <a:t> – slik får du oversikt.</a:t>
            </a:r>
            <a:endParaRPr lang="nb-NO" smtClean="0"/>
          </a:p>
          <a:p>
            <a:r>
              <a:rPr lang="nb-NO" smtClean="0"/>
              <a:t>Dere gir</a:t>
            </a:r>
            <a:r>
              <a:rPr lang="nb-NO" baseline="0" smtClean="0"/>
              <a:t> hvert bilag et nummer etter hvert som det kommer inn. </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35</a:t>
            </a:fld>
            <a:endParaRPr lang="nb-NO"/>
          </a:p>
        </p:txBody>
      </p:sp>
    </p:spTree>
    <p:extLst>
      <p:ext uri="{BB962C8B-B14F-4D97-AF65-F5344CB8AC3E}">
        <p14:creationId xmlns:p14="http://schemas.microsoft.com/office/powerpoint/2010/main" val="9093449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36</a:t>
            </a:fld>
            <a:endParaRPr lang="nb-NO"/>
          </a:p>
        </p:txBody>
      </p:sp>
    </p:spTree>
    <p:extLst>
      <p:ext uri="{BB962C8B-B14F-4D97-AF65-F5344CB8AC3E}">
        <p14:creationId xmlns:p14="http://schemas.microsoft.com/office/powerpoint/2010/main" val="138082863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Hadde man fått dette inn på bankkonto,</a:t>
            </a:r>
            <a:r>
              <a:rPr lang="nb-NO" baseline="0" smtClean="0"/>
              <a:t> måtte det vært ført til konto Bank.</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37</a:t>
            </a:fld>
            <a:endParaRPr lang="nb-NO"/>
          </a:p>
        </p:txBody>
      </p:sp>
    </p:spTree>
    <p:extLst>
      <p:ext uri="{BB962C8B-B14F-4D97-AF65-F5344CB8AC3E}">
        <p14:creationId xmlns:p14="http://schemas.microsoft.com/office/powerpoint/2010/main" val="35256549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41</a:t>
            </a:fld>
            <a:endParaRPr lang="nb-NO"/>
          </a:p>
        </p:txBody>
      </p:sp>
    </p:spTree>
    <p:extLst>
      <p:ext uri="{BB962C8B-B14F-4D97-AF65-F5344CB8AC3E}">
        <p14:creationId xmlns:p14="http://schemas.microsoft.com/office/powerpoint/2010/main" val="268399115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dirty="0" smtClean="0">
                <a:solidFill>
                  <a:schemeClr val="tx1"/>
                </a:solidFill>
                <a:effectLst/>
                <a:latin typeface="+mn-lt"/>
                <a:ea typeface="+mn-ea"/>
                <a:cs typeface="+mn-cs"/>
              </a:rPr>
              <a:t>Minner om:</a:t>
            </a:r>
          </a:p>
          <a:p>
            <a:r>
              <a:rPr lang="nb-NO" sz="1200" kern="1200" dirty="0" smtClean="0">
                <a:solidFill>
                  <a:schemeClr val="tx1"/>
                </a:solidFill>
                <a:effectLst/>
                <a:latin typeface="+mn-lt"/>
                <a:ea typeface="+mn-ea"/>
                <a:cs typeface="+mn-cs"/>
              </a:rPr>
              <a:t>Når vi har kontantsalg og mottar sedler og mynter, så skjer salget og betalingen helt samtidig. Vi dokumenterer både salget og betalingen samtidig, </a:t>
            </a:r>
            <a:r>
              <a:rPr lang="nb-NO" sz="1200" kern="1200" dirty="0" err="1" smtClean="0">
                <a:solidFill>
                  <a:schemeClr val="tx1"/>
                </a:solidFill>
                <a:effectLst/>
                <a:latin typeface="+mn-lt"/>
                <a:ea typeface="+mn-ea"/>
                <a:cs typeface="+mn-cs"/>
              </a:rPr>
              <a:t>f.eks</a:t>
            </a:r>
            <a:r>
              <a:rPr lang="nb-NO" sz="1200" kern="1200" dirty="0" smtClean="0">
                <a:solidFill>
                  <a:schemeClr val="tx1"/>
                </a:solidFill>
                <a:effectLst/>
                <a:latin typeface="+mn-lt"/>
                <a:ea typeface="+mn-ea"/>
                <a:cs typeface="+mn-cs"/>
              </a:rPr>
              <a:t> med en kvittering, for deretter å telle kassa og avstemme.</a:t>
            </a:r>
          </a:p>
          <a:p>
            <a:r>
              <a:rPr lang="nb-NO" sz="1200" kern="1200" dirty="0" smtClean="0">
                <a:solidFill>
                  <a:schemeClr val="tx1"/>
                </a:solidFill>
                <a:effectLst/>
                <a:latin typeface="+mn-lt"/>
                <a:ea typeface="+mn-ea"/>
                <a:cs typeface="+mn-cs"/>
              </a:rPr>
              <a:t> </a:t>
            </a:r>
          </a:p>
          <a:p>
            <a:r>
              <a:rPr lang="nb-NO" sz="1200" kern="1200" dirty="0" smtClean="0">
                <a:solidFill>
                  <a:schemeClr val="tx1"/>
                </a:solidFill>
                <a:effectLst/>
                <a:latin typeface="+mn-lt"/>
                <a:ea typeface="+mn-ea"/>
                <a:cs typeface="+mn-cs"/>
              </a:rPr>
              <a:t>Når vi har kontantsalg mot elektronisk betaling, </a:t>
            </a:r>
            <a:r>
              <a:rPr lang="nb-NO" sz="1200" kern="1200" dirty="0" err="1" smtClean="0">
                <a:solidFill>
                  <a:schemeClr val="tx1"/>
                </a:solidFill>
                <a:effectLst/>
                <a:latin typeface="+mn-lt"/>
                <a:ea typeface="+mn-ea"/>
                <a:cs typeface="+mn-cs"/>
              </a:rPr>
              <a:t>f.eks</a:t>
            </a:r>
            <a:r>
              <a:rPr lang="nb-NO" sz="1200" kern="1200" dirty="0" smtClean="0">
                <a:solidFill>
                  <a:schemeClr val="tx1"/>
                </a:solidFill>
                <a:effectLst/>
                <a:latin typeface="+mn-lt"/>
                <a:ea typeface="+mn-ea"/>
                <a:cs typeface="+mn-cs"/>
              </a:rPr>
              <a:t> bankterminal, Vipps eller lignende, så skjer salget og betalingen ofte som to hendelser. </a:t>
            </a:r>
          </a:p>
          <a:p>
            <a:r>
              <a:rPr lang="nb-NO" sz="1200" kern="1200" dirty="0" smtClean="0">
                <a:solidFill>
                  <a:schemeClr val="tx1"/>
                </a:solidFill>
                <a:effectLst/>
                <a:latin typeface="+mn-lt"/>
                <a:ea typeface="+mn-ea"/>
                <a:cs typeface="+mn-cs"/>
              </a:rPr>
              <a:t>Da trenger du ett bilag for salget (</a:t>
            </a:r>
            <a:r>
              <a:rPr lang="nb-NO" sz="1200" kern="1200" dirty="0" err="1" smtClean="0">
                <a:solidFill>
                  <a:schemeClr val="tx1"/>
                </a:solidFill>
                <a:effectLst/>
                <a:latin typeface="+mn-lt"/>
                <a:ea typeface="+mn-ea"/>
                <a:cs typeface="+mn-cs"/>
              </a:rPr>
              <a:t>f.eks</a:t>
            </a:r>
            <a:r>
              <a:rPr lang="nb-NO" sz="1200" kern="1200" dirty="0" smtClean="0">
                <a:solidFill>
                  <a:schemeClr val="tx1"/>
                </a:solidFill>
                <a:effectLst/>
                <a:latin typeface="+mn-lt"/>
                <a:ea typeface="+mn-ea"/>
                <a:cs typeface="+mn-cs"/>
              </a:rPr>
              <a:t> kvitteringen du gir til kunden) og ett bilag for betalingen (</a:t>
            </a:r>
            <a:r>
              <a:rPr lang="nb-NO" sz="1200" kern="1200" dirty="0" err="1" smtClean="0">
                <a:solidFill>
                  <a:schemeClr val="tx1"/>
                </a:solidFill>
                <a:effectLst/>
                <a:latin typeface="+mn-lt"/>
                <a:ea typeface="+mn-ea"/>
                <a:cs typeface="+mn-cs"/>
              </a:rPr>
              <a:t>f.eks</a:t>
            </a:r>
            <a:r>
              <a:rPr lang="nb-NO" sz="1200" kern="1200" dirty="0" smtClean="0">
                <a:solidFill>
                  <a:schemeClr val="tx1"/>
                </a:solidFill>
                <a:effectLst/>
                <a:latin typeface="+mn-lt"/>
                <a:ea typeface="+mn-ea"/>
                <a:cs typeface="+mn-cs"/>
              </a:rPr>
              <a:t> utskriften fra bankterminalen). </a:t>
            </a:r>
          </a:p>
          <a:p>
            <a:r>
              <a:rPr lang="nb-NO" sz="1200" kern="1200" dirty="0" smtClean="0">
                <a:solidFill>
                  <a:schemeClr val="tx1"/>
                </a:solidFill>
                <a:effectLst/>
                <a:latin typeface="+mn-lt"/>
                <a:ea typeface="+mn-ea"/>
                <a:cs typeface="+mn-cs"/>
              </a:rPr>
              <a:t> </a:t>
            </a:r>
          </a:p>
          <a:p>
            <a:r>
              <a:rPr lang="nb-NO" sz="1200" i="1" kern="1200" dirty="0" smtClean="0">
                <a:solidFill>
                  <a:schemeClr val="tx1"/>
                </a:solidFill>
                <a:effectLst/>
                <a:latin typeface="+mn-lt"/>
                <a:ea typeface="+mn-ea"/>
                <a:cs typeface="+mn-cs"/>
              </a:rPr>
              <a:t>Eksempel: Vipps skriver dette på sine spørsmål og svar for bedrifter:</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Vipps-rapporten du får tilsendt er tilstrekkelig dokumentasjon for selve betalingstransaksjonen, men bedrifter som er bokføringspliktige må selv sørge for å registrere og dokumentere sitt salg etter gjeldende regler, herunder bokføringsregelverket. </a:t>
            </a:r>
            <a:endParaRPr lang="nb-NO" sz="1200" kern="1200" dirty="0" smtClean="0">
              <a:solidFill>
                <a:schemeClr val="tx1"/>
              </a:solidFill>
              <a:effectLst/>
              <a:latin typeface="+mn-lt"/>
              <a:ea typeface="+mn-ea"/>
              <a:cs typeface="+mn-cs"/>
            </a:endParaRPr>
          </a:p>
          <a:p>
            <a:r>
              <a:rPr lang="nb-NO" sz="1200" i="1" kern="1200" dirty="0" smtClean="0">
                <a:solidFill>
                  <a:schemeClr val="tx1"/>
                </a:solidFill>
                <a:effectLst/>
                <a:latin typeface="+mn-lt"/>
                <a:ea typeface="+mn-ea"/>
                <a:cs typeface="+mn-cs"/>
              </a:rPr>
              <a:t>Vipps erstatter ikke bedriftens kasseapparat. En betaling med Vipps skal behandles som et kontantsalg i bedriftens kasseapparat, eller annet system for dokumentasjon av kontantsalg.</a:t>
            </a:r>
            <a:endParaRPr lang="nb-NO" sz="1200" kern="1200" dirty="0" smtClean="0">
              <a:solidFill>
                <a:schemeClr val="tx1"/>
              </a:solidFill>
              <a:effectLst/>
              <a:latin typeface="+mn-lt"/>
              <a:ea typeface="+mn-ea"/>
              <a:cs typeface="+mn-cs"/>
            </a:endParaRPr>
          </a:p>
          <a:p>
            <a:endParaRPr lang="nb-NO" dirty="0" smtClean="0"/>
          </a:p>
          <a:p>
            <a:endParaRPr lang="nb-NO" dirty="0"/>
          </a:p>
        </p:txBody>
      </p:sp>
      <p:sp>
        <p:nvSpPr>
          <p:cNvPr id="4" name="Plassholder for lysbildenummer 3"/>
          <p:cNvSpPr>
            <a:spLocks noGrp="1"/>
          </p:cNvSpPr>
          <p:nvPr>
            <p:ph type="sldNum" sz="quarter" idx="10"/>
          </p:nvPr>
        </p:nvSpPr>
        <p:spPr/>
        <p:txBody>
          <a:bodyPr/>
          <a:lstStyle/>
          <a:p>
            <a:fld id="{EDD359A9-E60C-4335-9DC4-FDCA0CC573E4}" type="slidenum">
              <a:rPr lang="nb-NO" smtClean="0"/>
              <a:t>43</a:t>
            </a:fld>
            <a:endParaRPr lang="nb-NO"/>
          </a:p>
        </p:txBody>
      </p:sp>
    </p:spTree>
    <p:extLst>
      <p:ext uri="{BB962C8B-B14F-4D97-AF65-F5344CB8AC3E}">
        <p14:creationId xmlns:p14="http://schemas.microsoft.com/office/powerpoint/2010/main" val="104328006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Noen ganger</a:t>
            </a:r>
            <a:r>
              <a:rPr lang="nb-NO" baseline="0" smtClean="0"/>
              <a:t> er nettsida treg – trykk F5 for å oppdatere, og trykk så på linken på nytt hvis det ikke funker.</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48</a:t>
            </a:fld>
            <a:endParaRPr lang="nb-NO"/>
          </a:p>
        </p:txBody>
      </p:sp>
    </p:spTree>
    <p:extLst>
      <p:ext uri="{BB962C8B-B14F-4D97-AF65-F5344CB8AC3E}">
        <p14:creationId xmlns:p14="http://schemas.microsoft.com/office/powerpoint/2010/main" val="250641320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Nederst i denne foilen ligger</a:t>
            </a:r>
            <a:r>
              <a:rPr lang="nb-NO" baseline="0" smtClean="0"/>
              <a:t> det en link til ferdigutfylt regneark i excel.</a:t>
            </a:r>
          </a:p>
          <a:p>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49</a:t>
            </a:fld>
            <a:endParaRPr lang="nb-NO"/>
          </a:p>
        </p:txBody>
      </p:sp>
    </p:spTree>
    <p:extLst>
      <p:ext uri="{BB962C8B-B14F-4D97-AF65-F5344CB8AC3E}">
        <p14:creationId xmlns:p14="http://schemas.microsoft.com/office/powerpoint/2010/main" val="119560724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lvl="0" indent="0">
              <a:buNone/>
            </a:pPr>
            <a:r>
              <a:rPr lang="nb-NO" smtClean="0"/>
              <a:t>Spm</a:t>
            </a:r>
            <a:r>
              <a:rPr lang="nb-NO" baseline="0" smtClean="0"/>
              <a:t> til elevene:</a:t>
            </a:r>
          </a:p>
          <a:p>
            <a:pPr marL="0" lvl="0" indent="0">
              <a:buNone/>
            </a:pPr>
            <a:r>
              <a:rPr lang="nb-NO" sz="1200" smtClean="0"/>
              <a:t>Stemmer dette overens med det de har ført?</a:t>
            </a:r>
          </a:p>
          <a:p>
            <a:pPr marL="0" lvl="0" indent="0">
              <a:buNone/>
            </a:pPr>
            <a:r>
              <a:rPr lang="nb-NO" sz="1200" smtClean="0"/>
              <a:t>Går bedriften med overskudd?</a:t>
            </a:r>
          </a:p>
          <a:p>
            <a:pPr marL="0" lvl="0" indent="0">
              <a:buNone/>
            </a:pPr>
            <a:r>
              <a:rPr lang="nb-NO" sz="1200" smtClean="0"/>
              <a:t>Hvordan ville tallene vært ved underskudd?</a:t>
            </a:r>
          </a:p>
          <a:p>
            <a:endParaRPr lang="nb-NO" baseline="0" smtClean="0"/>
          </a:p>
          <a:p>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50</a:t>
            </a:fld>
            <a:endParaRPr lang="nb-NO"/>
          </a:p>
        </p:txBody>
      </p:sp>
    </p:spTree>
    <p:extLst>
      <p:ext uri="{BB962C8B-B14F-4D97-AF65-F5344CB8AC3E}">
        <p14:creationId xmlns:p14="http://schemas.microsoft.com/office/powerpoint/2010/main" val="41116128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Vi går gjennom oppgavene fra forarbeidet.</a:t>
            </a:r>
            <a:r>
              <a:rPr lang="nb-NO" baseline="0" smtClean="0"/>
              <a:t> Husk huskelista om dokumentasjon som ligger i forarbeidet – grei å bruke til å sjekke opp mot.</a:t>
            </a:r>
          </a:p>
          <a:p>
            <a:r>
              <a:rPr lang="nb-NO" baseline="0" smtClean="0"/>
              <a:t>I tillegg til det som mangler i dokumentasjonen – kan også kommentere det som faktisk er fylt ut.</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5</a:t>
            </a:fld>
            <a:endParaRPr lang="nb-NO"/>
          </a:p>
        </p:txBody>
      </p:sp>
    </p:spTree>
    <p:extLst>
      <p:ext uri="{BB962C8B-B14F-4D97-AF65-F5344CB8AC3E}">
        <p14:creationId xmlns:p14="http://schemas.microsoft.com/office/powerpoint/2010/main" val="182537045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Filmen viser ikke bilagene fra kurset, men kan fungere</a:t>
            </a:r>
            <a:r>
              <a:rPr lang="nb-NO" baseline="0" smtClean="0"/>
              <a:t> godt til repetisjon i etterkant.</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51</a:t>
            </a:fld>
            <a:endParaRPr lang="nb-NO"/>
          </a:p>
        </p:txBody>
      </p:sp>
    </p:spTree>
    <p:extLst>
      <p:ext uri="{BB962C8B-B14F-4D97-AF65-F5344CB8AC3E}">
        <p14:creationId xmlns:p14="http://schemas.microsoft.com/office/powerpoint/2010/main" val="412766580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baseline="0" smtClean="0"/>
              <a:t>Når elevene skal gjøre dette selv, kan det være greit å krysse av etter hvert. </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52</a:t>
            </a:fld>
            <a:endParaRPr lang="nb-NO"/>
          </a:p>
        </p:txBody>
      </p:sp>
    </p:spTree>
    <p:extLst>
      <p:ext uri="{BB962C8B-B14F-4D97-AF65-F5344CB8AC3E}">
        <p14:creationId xmlns:p14="http://schemas.microsoft.com/office/powerpoint/2010/main" val="1416185130"/>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Du</a:t>
            </a:r>
            <a:r>
              <a:rPr lang="nb-NO" baseline="0" smtClean="0"/>
              <a:t> skal kun sjekke det som står på kontoen Bank.</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solidFill>
                  <a:prstClr val="black"/>
                </a:solidFill>
              </a:rPr>
              <a:pPr/>
              <a:t>53</a:t>
            </a:fld>
            <a:endParaRPr lang="nb-NO">
              <a:solidFill>
                <a:prstClr val="black"/>
              </a:solidFill>
            </a:endParaRPr>
          </a:p>
        </p:txBody>
      </p:sp>
    </p:spTree>
    <p:extLst>
      <p:ext uri="{BB962C8B-B14F-4D97-AF65-F5344CB8AC3E}">
        <p14:creationId xmlns:p14="http://schemas.microsoft.com/office/powerpoint/2010/main" val="322597058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Presiser at det er viktig at elevene avvikler – hvis de ønsker</a:t>
            </a:r>
            <a:r>
              <a:rPr lang="nb-NO" baseline="0" dirty="0" smtClean="0"/>
              <a:t> å drive videre, kan de starte et vanlig firma (AS/ENK/ANS/DA). Viktig fordi de kan gå over 140 000-grensa. </a:t>
            </a:r>
            <a:endParaRPr lang="nb-NO"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nb-NO" dirty="0" smtClean="0"/>
              <a:t>Positivt fokus på hva en kan gjøre med pengene - </a:t>
            </a:r>
            <a:r>
              <a:rPr lang="nb-NO" sz="1200" kern="1200" dirty="0" smtClean="0">
                <a:solidFill>
                  <a:schemeClr val="tx1"/>
                </a:solidFill>
                <a:effectLst/>
                <a:latin typeface="+mn-lt"/>
                <a:ea typeface="+mn-ea"/>
                <a:cs typeface="+mn-cs"/>
              </a:rPr>
              <a:t>overskudd kan </a:t>
            </a:r>
            <a:r>
              <a:rPr lang="nb-NO" sz="1200" kern="1200" dirty="0" err="1" smtClean="0">
                <a:solidFill>
                  <a:schemeClr val="tx1"/>
                </a:solidFill>
                <a:effectLst/>
                <a:latin typeface="+mn-lt"/>
                <a:ea typeface="+mn-ea"/>
                <a:cs typeface="+mn-cs"/>
              </a:rPr>
              <a:t>f.eks</a:t>
            </a:r>
            <a:r>
              <a:rPr lang="nb-NO" sz="1200" kern="1200" dirty="0" smtClean="0">
                <a:solidFill>
                  <a:schemeClr val="tx1"/>
                </a:solidFill>
                <a:effectLst/>
                <a:latin typeface="+mn-lt"/>
                <a:ea typeface="+mn-ea"/>
                <a:cs typeface="+mn-cs"/>
              </a:rPr>
              <a:t> utdeles til allmennyttige/ideelle formål</a:t>
            </a:r>
          </a:p>
          <a:p>
            <a:r>
              <a:rPr lang="nb-NO" dirty="0" smtClean="0"/>
              <a:t>Lønn: husk 10</a:t>
            </a:r>
            <a:r>
              <a:rPr lang="nb-NO" baseline="0" dirty="0" smtClean="0"/>
              <a:t> </a:t>
            </a:r>
            <a:r>
              <a:rPr lang="nb-NO" dirty="0" smtClean="0"/>
              <a:t>000-regelen</a:t>
            </a:r>
          </a:p>
          <a:p>
            <a:r>
              <a:rPr lang="nb-NO" sz="1200" kern="1200" dirty="0" smtClean="0">
                <a:solidFill>
                  <a:schemeClr val="tx1"/>
                </a:solidFill>
                <a:effectLst/>
                <a:latin typeface="+mn-lt"/>
                <a:ea typeface="+mn-ea"/>
                <a:cs typeface="+mn-cs"/>
              </a:rPr>
              <a:t>Enkelte bedrifter velger å legge kompetansetiltak mot slutten av UB-året, når man ser at økonomien gir rom for det. Dette kan </a:t>
            </a:r>
            <a:r>
              <a:rPr lang="nb-NO" sz="1200" kern="1200" dirty="0" err="1" smtClean="0">
                <a:solidFill>
                  <a:schemeClr val="tx1"/>
                </a:solidFill>
                <a:effectLst/>
                <a:latin typeface="+mn-lt"/>
                <a:ea typeface="+mn-ea"/>
                <a:cs typeface="+mn-cs"/>
              </a:rPr>
              <a:t>f.eks</a:t>
            </a:r>
            <a:r>
              <a:rPr lang="nb-NO" sz="1200" kern="1200" dirty="0" smtClean="0">
                <a:solidFill>
                  <a:schemeClr val="tx1"/>
                </a:solidFill>
                <a:effectLst/>
                <a:latin typeface="+mn-lt"/>
                <a:ea typeface="+mn-ea"/>
                <a:cs typeface="+mn-cs"/>
              </a:rPr>
              <a:t> være studieturer som bidrar til å oppfylle læringsmål knyttet til bedriften. Dette er kostnader som bedriften kan dekke skattefritt. Reiser av mer </a:t>
            </a:r>
            <a:r>
              <a:rPr lang="nb-NO" sz="1200" kern="1200" dirty="0" err="1" smtClean="0">
                <a:solidFill>
                  <a:schemeClr val="tx1"/>
                </a:solidFill>
                <a:effectLst/>
                <a:latin typeface="+mn-lt"/>
                <a:ea typeface="+mn-ea"/>
                <a:cs typeface="+mn-cs"/>
              </a:rPr>
              <a:t>feriemessig</a:t>
            </a:r>
            <a:r>
              <a:rPr lang="nb-NO" sz="1200" kern="1200" dirty="0" smtClean="0">
                <a:solidFill>
                  <a:schemeClr val="tx1"/>
                </a:solidFill>
                <a:effectLst/>
                <a:latin typeface="+mn-lt"/>
                <a:ea typeface="+mn-ea"/>
                <a:cs typeface="+mn-cs"/>
              </a:rPr>
              <a:t> karakter ses på som lønn. </a:t>
            </a:r>
          </a:p>
          <a:p>
            <a:endParaRPr lang="nb-NO" dirty="0" smtClean="0"/>
          </a:p>
          <a:p>
            <a:r>
              <a:rPr lang="nb-NO" dirty="0" smtClean="0"/>
              <a:t>Avvikling er lenge til – dere er så vidt kommet</a:t>
            </a:r>
            <a:r>
              <a:rPr lang="nb-NO" baseline="0" dirty="0" smtClean="0"/>
              <a:t> i gang! Når det nærmer seg, ta en titt på ungdomsbedrift.no for oppfriskning av dette.</a:t>
            </a:r>
          </a:p>
          <a:p>
            <a:r>
              <a:rPr lang="nb-NO" sz="1200" kern="1200" dirty="0" smtClean="0">
                <a:solidFill>
                  <a:schemeClr val="tx1"/>
                </a:solidFill>
                <a:effectLst/>
                <a:latin typeface="+mn-lt"/>
                <a:ea typeface="+mn-ea"/>
                <a:cs typeface="+mn-cs"/>
              </a:rPr>
              <a:t> </a:t>
            </a:r>
          </a:p>
          <a:p>
            <a:endParaRPr lang="nb-NO" dirty="0"/>
          </a:p>
        </p:txBody>
      </p:sp>
      <p:sp>
        <p:nvSpPr>
          <p:cNvPr id="4" name="Plassholder for lysbildenummer 3"/>
          <p:cNvSpPr>
            <a:spLocks noGrp="1"/>
          </p:cNvSpPr>
          <p:nvPr>
            <p:ph type="sldNum" sz="quarter" idx="10"/>
          </p:nvPr>
        </p:nvSpPr>
        <p:spPr/>
        <p:txBody>
          <a:bodyPr/>
          <a:lstStyle/>
          <a:p>
            <a:fld id="{EDD359A9-E60C-4335-9DC4-FDCA0CC573E4}" type="slidenum">
              <a:rPr lang="nb-NO" smtClean="0"/>
              <a:t>57</a:t>
            </a:fld>
            <a:endParaRPr lang="nb-NO"/>
          </a:p>
        </p:txBody>
      </p:sp>
    </p:spTree>
    <p:extLst>
      <p:ext uri="{BB962C8B-B14F-4D97-AF65-F5344CB8AC3E}">
        <p14:creationId xmlns:p14="http://schemas.microsoft.com/office/powerpoint/2010/main" val="2712769752"/>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Dette er kriteriene for å vinne Spleiselaget</a:t>
            </a:r>
            <a:r>
              <a:rPr lang="nb-NO" baseline="0" smtClean="0"/>
              <a:t>s regnskapspris, og et godt utgangspunkt for å lykkes med regnskap. </a:t>
            </a:r>
          </a:p>
          <a:p>
            <a:r>
              <a:rPr lang="nb-NO" baseline="0" smtClean="0"/>
              <a:t>Gjerne informer om datoer for fylkesmesser og for NM.</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58</a:t>
            </a:fld>
            <a:endParaRPr lang="nb-NO"/>
          </a:p>
        </p:txBody>
      </p:sp>
    </p:spTree>
    <p:extLst>
      <p:ext uri="{BB962C8B-B14F-4D97-AF65-F5344CB8AC3E}">
        <p14:creationId xmlns:p14="http://schemas.microsoft.com/office/powerpoint/2010/main" val="4183458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Mer informasjon finnes på linkene over. </a:t>
            </a:r>
          </a:p>
          <a:p>
            <a:r>
              <a:rPr lang="nb-NO" smtClean="0"/>
              <a:t>Spesielt ue.no og ungdomsbedrift.no</a:t>
            </a:r>
            <a:r>
              <a:rPr lang="nb-NO" baseline="0" smtClean="0"/>
              <a:t> er nyttige. Her kan du lete opp informasjon når den er relevant for deg, f.eks når dere skal avvikle ungdomsbedriften.</a:t>
            </a:r>
          </a:p>
          <a:p>
            <a:r>
              <a:rPr lang="nb-NO" baseline="0" smtClean="0"/>
              <a:t>På spleiselaget.no/regnskap finner du også en huskeliste samt nyttige skjema for ungdomsbedriften.</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59</a:t>
            </a:fld>
            <a:endParaRPr lang="nb-NO"/>
          </a:p>
        </p:txBody>
      </p:sp>
    </p:spTree>
    <p:extLst>
      <p:ext uri="{BB962C8B-B14F-4D97-AF65-F5344CB8AC3E}">
        <p14:creationId xmlns:p14="http://schemas.microsoft.com/office/powerpoint/2010/main" val="4603212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Det finnes ulike faktureringsprogrammer på nett dere kan bruke for å sende</a:t>
            </a:r>
            <a:r>
              <a:rPr lang="nb-NO" baseline="0" dirty="0" smtClean="0"/>
              <a:t> ut fakturaer. Vi anbefaler at dere bruker dette.</a:t>
            </a:r>
            <a:endParaRPr lang="nb-NO" dirty="0"/>
          </a:p>
        </p:txBody>
      </p:sp>
      <p:sp>
        <p:nvSpPr>
          <p:cNvPr id="4" name="Plassholder for lysbildenummer 3"/>
          <p:cNvSpPr>
            <a:spLocks noGrp="1"/>
          </p:cNvSpPr>
          <p:nvPr>
            <p:ph type="sldNum" sz="quarter" idx="10"/>
          </p:nvPr>
        </p:nvSpPr>
        <p:spPr/>
        <p:txBody>
          <a:bodyPr/>
          <a:lstStyle/>
          <a:p>
            <a:fld id="{EDD359A9-E60C-4335-9DC4-FDCA0CC573E4}" type="slidenum">
              <a:rPr lang="nb-NO" smtClean="0"/>
              <a:t>6</a:t>
            </a:fld>
            <a:endParaRPr lang="nb-NO"/>
          </a:p>
        </p:txBody>
      </p:sp>
    </p:spTree>
    <p:extLst>
      <p:ext uri="{BB962C8B-B14F-4D97-AF65-F5344CB8AC3E}">
        <p14:creationId xmlns:p14="http://schemas.microsoft.com/office/powerpoint/2010/main" val="28482499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dirty="0" smtClean="0"/>
              <a:t>Bilaget manglet navn og adresse på kjøperen</a:t>
            </a:r>
            <a:endParaRPr lang="nb-NO" dirty="0"/>
          </a:p>
        </p:txBody>
      </p:sp>
      <p:sp>
        <p:nvSpPr>
          <p:cNvPr id="4" name="Plassholder for lysbildenummer 3"/>
          <p:cNvSpPr>
            <a:spLocks noGrp="1"/>
          </p:cNvSpPr>
          <p:nvPr>
            <p:ph type="sldNum" sz="quarter" idx="10"/>
          </p:nvPr>
        </p:nvSpPr>
        <p:spPr/>
        <p:txBody>
          <a:bodyPr/>
          <a:lstStyle/>
          <a:p>
            <a:fld id="{EDD359A9-E60C-4335-9DC4-FDCA0CC573E4}" type="slidenum">
              <a:rPr lang="nb-NO" smtClean="0"/>
              <a:t>7</a:t>
            </a:fld>
            <a:endParaRPr lang="nb-NO"/>
          </a:p>
        </p:txBody>
      </p:sp>
    </p:spTree>
    <p:extLst>
      <p:ext uri="{BB962C8B-B14F-4D97-AF65-F5344CB8AC3E}">
        <p14:creationId xmlns:p14="http://schemas.microsoft.com/office/powerpoint/2010/main" val="239243141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kern="1200" smtClean="0">
                <a:solidFill>
                  <a:schemeClr val="tx1"/>
                </a:solidFill>
                <a:effectLst/>
                <a:latin typeface="+mn-lt"/>
                <a:ea typeface="+mn-ea"/>
                <a:cs typeface="+mn-cs"/>
              </a:rPr>
              <a:t>Når vi har kontantsalg og mottar sedler og mynter, så skjer salget og betalingen helt samtidig. Vi dokumenterer både salget og betalingen samtidig, f.eks med en kvittering, for deretter å telle kassa og avstemme.</a:t>
            </a:r>
          </a:p>
          <a:p>
            <a:r>
              <a:rPr lang="nb-NO" sz="1200" kern="1200" smtClean="0">
                <a:solidFill>
                  <a:schemeClr val="tx1"/>
                </a:solidFill>
                <a:effectLst/>
                <a:latin typeface="+mn-lt"/>
                <a:ea typeface="+mn-ea"/>
                <a:cs typeface="+mn-cs"/>
              </a:rPr>
              <a:t> </a:t>
            </a:r>
          </a:p>
          <a:p>
            <a:r>
              <a:rPr lang="nb-NO" sz="1200" kern="1200" smtClean="0">
                <a:solidFill>
                  <a:schemeClr val="tx1"/>
                </a:solidFill>
                <a:effectLst/>
                <a:latin typeface="+mn-lt"/>
                <a:ea typeface="+mn-ea"/>
                <a:cs typeface="+mn-cs"/>
              </a:rPr>
              <a:t>Når vi har kontantsalg mot elektronisk betaling, f.eks bankterminal, Vipps eller lignende, så skjer salget og betalingen ofte som to hendelser. </a:t>
            </a:r>
          </a:p>
          <a:p>
            <a:r>
              <a:rPr lang="nb-NO" sz="1200" kern="1200" smtClean="0">
                <a:solidFill>
                  <a:schemeClr val="tx1"/>
                </a:solidFill>
                <a:effectLst/>
                <a:latin typeface="+mn-lt"/>
                <a:ea typeface="+mn-ea"/>
                <a:cs typeface="+mn-cs"/>
              </a:rPr>
              <a:t>Da trenger du ett bilag for salget (f.eks kvitteringen du gir til kunden) og ett bilag for betalingen (f.eks utskriften fra bankterminalen). </a:t>
            </a:r>
          </a:p>
          <a:p>
            <a:r>
              <a:rPr lang="nb-NO" sz="1200" kern="1200" smtClean="0">
                <a:solidFill>
                  <a:schemeClr val="tx1"/>
                </a:solidFill>
                <a:effectLst/>
                <a:latin typeface="+mn-lt"/>
                <a:ea typeface="+mn-ea"/>
                <a:cs typeface="+mn-cs"/>
              </a:rPr>
              <a:t> </a:t>
            </a:r>
          </a:p>
          <a:p>
            <a:r>
              <a:rPr lang="nb-NO" sz="1200" i="1" kern="1200" smtClean="0">
                <a:solidFill>
                  <a:schemeClr val="tx1"/>
                </a:solidFill>
                <a:effectLst/>
                <a:latin typeface="+mn-lt"/>
                <a:ea typeface="+mn-ea"/>
                <a:cs typeface="+mn-cs"/>
              </a:rPr>
              <a:t>Eksempel: Vipps skriver dette på sine spørsmål og svar for bedrifter:</a:t>
            </a:r>
            <a:endParaRPr lang="nb-NO" sz="1200" kern="1200" smtClean="0">
              <a:solidFill>
                <a:schemeClr val="tx1"/>
              </a:solidFill>
              <a:effectLst/>
              <a:latin typeface="+mn-lt"/>
              <a:ea typeface="+mn-ea"/>
              <a:cs typeface="+mn-cs"/>
            </a:endParaRPr>
          </a:p>
          <a:p>
            <a:r>
              <a:rPr lang="nb-NO" sz="1200" i="1" kern="1200" smtClean="0">
                <a:solidFill>
                  <a:schemeClr val="tx1"/>
                </a:solidFill>
                <a:effectLst/>
                <a:latin typeface="+mn-lt"/>
                <a:ea typeface="+mn-ea"/>
                <a:cs typeface="+mn-cs"/>
              </a:rPr>
              <a:t>Vipps-rapporten du får tilsendt er tilstrekkelig dokumentasjon for selve betalingstransaksjonen, men bedrifter som er bokføringspliktige må selv sørge for å registrere og dokumentere sitt salg etter gjeldende regler, herunder bokføringsregelverket. </a:t>
            </a:r>
            <a:endParaRPr lang="nb-NO" sz="1200" kern="1200" smtClean="0">
              <a:solidFill>
                <a:schemeClr val="tx1"/>
              </a:solidFill>
              <a:effectLst/>
              <a:latin typeface="+mn-lt"/>
              <a:ea typeface="+mn-ea"/>
              <a:cs typeface="+mn-cs"/>
            </a:endParaRPr>
          </a:p>
          <a:p>
            <a:r>
              <a:rPr lang="nb-NO" sz="1200" i="1" kern="1200" smtClean="0">
                <a:solidFill>
                  <a:schemeClr val="tx1"/>
                </a:solidFill>
                <a:effectLst/>
                <a:latin typeface="+mn-lt"/>
                <a:ea typeface="+mn-ea"/>
                <a:cs typeface="+mn-cs"/>
              </a:rPr>
              <a:t>Vipps erstatter ikke bedriftens kasseapparat. En betaling med Vipps skal behandles som et kontantsalg i bedriftens kasseapparat, eller annet system for dokumentasjon av kontantsalg.</a:t>
            </a:r>
            <a:endParaRPr lang="nb-NO" sz="1200" kern="1200" smtClean="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11</a:t>
            </a:fld>
            <a:endParaRPr lang="nb-NO"/>
          </a:p>
        </p:txBody>
      </p:sp>
    </p:spTree>
    <p:extLst>
      <p:ext uri="{BB962C8B-B14F-4D97-AF65-F5344CB8AC3E}">
        <p14:creationId xmlns:p14="http://schemas.microsoft.com/office/powerpoint/2010/main" val="413142407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mtClean="0"/>
              <a:t>Bilag</a:t>
            </a:r>
            <a:r>
              <a:rPr lang="nb-NO" baseline="0" smtClean="0"/>
              <a:t>et som ligger i forarbeidet er ufullstendig – det mangler så  mye informasjon at et bedre bilag (vist over) må settes inn.</a:t>
            </a:r>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13</a:t>
            </a:fld>
            <a:endParaRPr lang="nb-NO"/>
          </a:p>
        </p:txBody>
      </p:sp>
    </p:spTree>
    <p:extLst>
      <p:ext uri="{BB962C8B-B14F-4D97-AF65-F5344CB8AC3E}">
        <p14:creationId xmlns:p14="http://schemas.microsoft.com/office/powerpoint/2010/main" val="371354006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r>
              <a:rPr lang="nb-NO" sz="1200" b="0" i="0" kern="1200" dirty="0" smtClean="0">
                <a:solidFill>
                  <a:schemeClr val="tx1"/>
                </a:solidFill>
                <a:effectLst/>
                <a:latin typeface="+mn-lt"/>
                <a:ea typeface="+mn-ea"/>
                <a:cs typeface="+mn-cs"/>
              </a:rPr>
              <a:t>Når dere selger et produkt skal kunden ha en kvittering. Det er viktig at ungdomsbedriften kjøper en kvitteringsblokk. Kvitteringsblokken skal være forhåndsnummerert og ha gjennomslag slik at dere kan beholde en kopi til eget regnskap.</a:t>
            </a:r>
            <a:endParaRPr lang="nb-NO" dirty="0"/>
          </a:p>
        </p:txBody>
      </p:sp>
      <p:sp>
        <p:nvSpPr>
          <p:cNvPr id="4" name="Plassholder for lysbildenummer 3"/>
          <p:cNvSpPr>
            <a:spLocks noGrp="1"/>
          </p:cNvSpPr>
          <p:nvPr>
            <p:ph type="sldNum" sz="quarter" idx="10"/>
          </p:nvPr>
        </p:nvSpPr>
        <p:spPr/>
        <p:txBody>
          <a:bodyPr/>
          <a:lstStyle/>
          <a:p>
            <a:fld id="{EDD359A9-E60C-4335-9DC4-FDCA0CC573E4}" type="slidenum">
              <a:rPr lang="nb-NO" smtClean="0"/>
              <a:t>17</a:t>
            </a:fld>
            <a:endParaRPr lang="nb-NO"/>
          </a:p>
        </p:txBody>
      </p:sp>
    </p:spTree>
    <p:extLst>
      <p:ext uri="{BB962C8B-B14F-4D97-AF65-F5344CB8AC3E}">
        <p14:creationId xmlns:p14="http://schemas.microsoft.com/office/powerpoint/2010/main" val="5370767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Plassholder for lysbilde 1"/>
          <p:cNvSpPr>
            <a:spLocks noGrp="1" noRot="1" noChangeAspect="1"/>
          </p:cNvSpPr>
          <p:nvPr>
            <p:ph type="sldImg"/>
          </p:nvPr>
        </p:nvSpPr>
        <p:spPr/>
      </p:sp>
      <p:sp>
        <p:nvSpPr>
          <p:cNvPr id="3" name="Plassholder for notat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nb-NO" sz="1200" u="sng" kern="1200" smtClean="0">
                <a:solidFill>
                  <a:schemeClr val="tx1"/>
                </a:solidFill>
                <a:effectLst/>
                <a:latin typeface="+mn-lt"/>
                <a:ea typeface="+mn-ea"/>
                <a:cs typeface="+mn-cs"/>
                <a:hlinkClick r:id="rId3"/>
              </a:rPr>
              <a:t>http://bcove.me/3yxvitjh</a:t>
            </a:r>
            <a:endParaRPr lang="nb-NO" sz="1200" kern="1200" smtClean="0">
              <a:solidFill>
                <a:schemeClr val="tx1"/>
              </a:solidFill>
              <a:effectLst/>
              <a:latin typeface="+mn-lt"/>
              <a:ea typeface="+mn-ea"/>
              <a:cs typeface="+mn-cs"/>
            </a:endParaRPr>
          </a:p>
          <a:p>
            <a:endParaRPr lang="nb-NO"/>
          </a:p>
        </p:txBody>
      </p:sp>
      <p:sp>
        <p:nvSpPr>
          <p:cNvPr id="4" name="Plassholder for lysbildenummer 3"/>
          <p:cNvSpPr>
            <a:spLocks noGrp="1"/>
          </p:cNvSpPr>
          <p:nvPr>
            <p:ph type="sldNum" sz="quarter" idx="10"/>
          </p:nvPr>
        </p:nvSpPr>
        <p:spPr/>
        <p:txBody>
          <a:bodyPr/>
          <a:lstStyle/>
          <a:p>
            <a:fld id="{EDD359A9-E60C-4335-9DC4-FDCA0CC573E4}" type="slidenum">
              <a:rPr lang="nb-NO" smtClean="0"/>
              <a:t>22</a:t>
            </a:fld>
            <a:endParaRPr lang="nb-NO"/>
          </a:p>
        </p:txBody>
      </p:sp>
    </p:spTree>
    <p:extLst>
      <p:ext uri="{BB962C8B-B14F-4D97-AF65-F5344CB8AC3E}">
        <p14:creationId xmlns:p14="http://schemas.microsoft.com/office/powerpoint/2010/main" val="54117681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oddrett tittel og tekst">
    <p:spTree>
      <p:nvGrpSpPr>
        <p:cNvPr id="1" name=""/>
        <p:cNvGrpSpPr/>
        <p:nvPr/>
      </p:nvGrpSpPr>
      <p:grpSpPr>
        <a:xfrm>
          <a:off x="0" y="0"/>
          <a:ext cx="0" cy="0"/>
          <a:chOff x="0" y="0"/>
          <a:chExt cx="0" cy="0"/>
        </a:xfrm>
      </p:grpSpPr>
      <p:sp>
        <p:nvSpPr>
          <p:cNvPr id="7" name="Tittel 1"/>
          <p:cNvSpPr>
            <a:spLocks noGrp="1"/>
          </p:cNvSpPr>
          <p:nvPr>
            <p:ph type="title"/>
          </p:nvPr>
        </p:nvSpPr>
        <p:spPr>
          <a:xfrm>
            <a:off x="457200" y="5778273"/>
            <a:ext cx="5971628" cy="892574"/>
          </a:xfrm>
        </p:spPr>
        <p:txBody>
          <a:bodyPr>
            <a:normAutofit/>
          </a:bodyPr>
          <a:lstStyle>
            <a:lvl1pPr algn="l">
              <a:defRPr sz="2400">
                <a:latin typeface="Helvetica"/>
                <a:cs typeface="Helvetica"/>
              </a:defRPr>
            </a:lvl1pPr>
          </a:lstStyle>
          <a:p>
            <a:r>
              <a:rPr lang="nb-NO" smtClean="0"/>
              <a:t>Klikk for å redigere tittelstil</a:t>
            </a:r>
            <a:endParaRPr lang="nb-NO"/>
          </a:p>
        </p:txBody>
      </p:sp>
      <p:pic>
        <p:nvPicPr>
          <p:cNvPr id="8" name="Bilde 7"/>
          <p:cNvPicPr>
            <a:picLocks noChangeAspect="1"/>
          </p:cNvPicPr>
          <p:nvPr userDrawn="1"/>
        </p:nvPicPr>
        <p:blipFill>
          <a:blip r:embed="rId2"/>
          <a:stretch>
            <a:fillRect/>
          </a:stretch>
        </p:blipFill>
        <p:spPr>
          <a:xfrm>
            <a:off x="0" y="0"/>
            <a:ext cx="9144000" cy="5778273"/>
          </a:xfrm>
          <a:prstGeom prst="rect">
            <a:avLst/>
          </a:prstGeom>
        </p:spPr>
      </p:pic>
      <p:pic>
        <p:nvPicPr>
          <p:cNvPr id="14" name="Bilde 13"/>
          <p:cNvPicPr>
            <a:picLocks noChangeAspect="1"/>
          </p:cNvPicPr>
          <p:nvPr userDrawn="1"/>
        </p:nvPicPr>
        <p:blipFill>
          <a:blip r:embed="rId3"/>
          <a:stretch>
            <a:fillRect/>
          </a:stretch>
        </p:blipFill>
        <p:spPr>
          <a:xfrm>
            <a:off x="1455104" y="2238816"/>
            <a:ext cx="6229661" cy="1552407"/>
          </a:xfrm>
          <a:prstGeom prst="rect">
            <a:avLst/>
          </a:prstGeom>
        </p:spPr>
      </p:pic>
    </p:spTree>
    <p:extLst>
      <p:ext uri="{BB962C8B-B14F-4D97-AF65-F5344CB8AC3E}">
        <p14:creationId xmlns:p14="http://schemas.microsoft.com/office/powerpoint/2010/main" val="156519694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63997"/>
            <a:ext cx="5971628" cy="892574"/>
          </a:xfrm>
        </p:spPr>
        <p:txBody>
          <a:bodyPr>
            <a:normAutofit/>
          </a:bodyPr>
          <a:lstStyle>
            <a:lvl1pPr algn="l">
              <a:defRPr sz="2400">
                <a:latin typeface="Helvetica"/>
                <a:cs typeface="Helvetica"/>
              </a:defRPr>
            </a:lvl1pPr>
          </a:lstStyle>
          <a:p>
            <a:r>
              <a:rPr lang="nb-NO" dirty="0" smtClean="0"/>
              <a:t>Klikk for å redigere tittelstil</a:t>
            </a:r>
            <a:endParaRPr lang="nb-NO" dirty="0"/>
          </a:p>
        </p:txBody>
      </p:sp>
      <p:sp>
        <p:nvSpPr>
          <p:cNvPr id="3" name="Plassholder for innhold 2"/>
          <p:cNvSpPr>
            <a:spLocks noGrp="1"/>
          </p:cNvSpPr>
          <p:nvPr>
            <p:ph idx="1"/>
          </p:nvPr>
        </p:nvSpPr>
        <p:spPr/>
        <p:txBody>
          <a:bodyPr/>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dato 3"/>
          <p:cNvSpPr>
            <a:spLocks noGrp="1"/>
          </p:cNvSpPr>
          <p:nvPr>
            <p:ph type="dt" sz="half" idx="10"/>
          </p:nvPr>
        </p:nvSpPr>
        <p:spPr/>
        <p:txBody>
          <a:bodyPr/>
          <a:lstStyle/>
          <a:p>
            <a:fld id="{11BFD02D-B29C-AE44-91AF-1CF4C3979B8B}" type="datetimeFigureOut">
              <a:rPr lang="nb-NO" smtClean="0"/>
              <a:t>27.09.2019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9A6035-A1C4-344F-B72B-83B687F9AEB7}" type="slidenum">
              <a:rPr lang="nb-NO" smtClean="0"/>
              <a:t>‹#›</a:t>
            </a:fld>
            <a:endParaRPr lang="nb-NO"/>
          </a:p>
        </p:txBody>
      </p:sp>
    </p:spTree>
    <p:extLst>
      <p:ext uri="{BB962C8B-B14F-4D97-AF65-F5344CB8AC3E}">
        <p14:creationId xmlns:p14="http://schemas.microsoft.com/office/powerpoint/2010/main" val="33950428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re tittel">
    <p:spTree>
      <p:nvGrpSpPr>
        <p:cNvPr id="1" name=""/>
        <p:cNvGrpSpPr/>
        <p:nvPr/>
      </p:nvGrpSpPr>
      <p:grpSpPr>
        <a:xfrm>
          <a:off x="0" y="0"/>
          <a:ext cx="0" cy="0"/>
          <a:chOff x="0" y="0"/>
          <a:chExt cx="0" cy="0"/>
        </a:xfrm>
      </p:grpSpPr>
      <p:sp>
        <p:nvSpPr>
          <p:cNvPr id="3" name="Plassholder for dato 2"/>
          <p:cNvSpPr>
            <a:spLocks noGrp="1"/>
          </p:cNvSpPr>
          <p:nvPr>
            <p:ph type="dt" sz="half" idx="10"/>
          </p:nvPr>
        </p:nvSpPr>
        <p:spPr/>
        <p:txBody>
          <a:bodyPr/>
          <a:lstStyle/>
          <a:p>
            <a:fld id="{11BFD02D-B29C-AE44-91AF-1CF4C3979B8B}" type="datetimeFigureOut">
              <a:rPr lang="nb-NO" smtClean="0"/>
              <a:t>27.09.2019</a:t>
            </a:fld>
            <a:endParaRPr lang="nb-NO"/>
          </a:p>
        </p:txBody>
      </p:sp>
      <p:sp>
        <p:nvSpPr>
          <p:cNvPr id="4" name="Plassholder for bunntekst 3"/>
          <p:cNvSpPr>
            <a:spLocks noGrp="1"/>
          </p:cNvSpPr>
          <p:nvPr>
            <p:ph type="ftr" sz="quarter" idx="11"/>
          </p:nvPr>
        </p:nvSpPr>
        <p:spPr/>
        <p:txBody>
          <a:bodyPr/>
          <a:lstStyle/>
          <a:p>
            <a:endParaRPr lang="nb-NO"/>
          </a:p>
        </p:txBody>
      </p:sp>
      <p:sp>
        <p:nvSpPr>
          <p:cNvPr id="5" name="Plassholder for lysbildenummer 4"/>
          <p:cNvSpPr>
            <a:spLocks noGrp="1"/>
          </p:cNvSpPr>
          <p:nvPr>
            <p:ph type="sldNum" sz="quarter" idx="12"/>
          </p:nvPr>
        </p:nvSpPr>
        <p:spPr/>
        <p:txBody>
          <a:bodyPr/>
          <a:lstStyle/>
          <a:p>
            <a:fld id="{069A6035-A1C4-344F-B72B-83B687F9AEB7}" type="slidenum">
              <a:rPr lang="nb-NO" smtClean="0"/>
              <a:t>‹#›</a:t>
            </a:fld>
            <a:endParaRPr lang="nb-NO"/>
          </a:p>
        </p:txBody>
      </p:sp>
      <p:sp>
        <p:nvSpPr>
          <p:cNvPr id="6" name="Tittel 1"/>
          <p:cNvSpPr>
            <a:spLocks noGrp="1"/>
          </p:cNvSpPr>
          <p:nvPr>
            <p:ph type="title"/>
          </p:nvPr>
        </p:nvSpPr>
        <p:spPr>
          <a:xfrm>
            <a:off x="457200" y="163997"/>
            <a:ext cx="5971628" cy="892574"/>
          </a:xfrm>
        </p:spPr>
        <p:txBody>
          <a:bodyPr>
            <a:normAutofit/>
          </a:bodyPr>
          <a:lstStyle>
            <a:lvl1pPr algn="l">
              <a:defRPr sz="2400">
                <a:latin typeface="Helvetica"/>
                <a:cs typeface="Helvetica"/>
              </a:defRPr>
            </a:lvl1pPr>
          </a:lstStyle>
          <a:p>
            <a:r>
              <a:rPr lang="nb-NO" smtClean="0"/>
              <a:t>Klikk for å redigere tittelstil</a:t>
            </a:r>
            <a:endParaRPr lang="nb-NO"/>
          </a:p>
        </p:txBody>
      </p:sp>
    </p:spTree>
    <p:extLst>
      <p:ext uri="{BB962C8B-B14F-4D97-AF65-F5344CB8AC3E}">
        <p14:creationId xmlns:p14="http://schemas.microsoft.com/office/powerpoint/2010/main" val="416445542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Tittellysbilde">
    <p:spTree>
      <p:nvGrpSpPr>
        <p:cNvPr id="1" name=""/>
        <p:cNvGrpSpPr/>
        <p:nvPr/>
      </p:nvGrpSpPr>
      <p:grpSpPr>
        <a:xfrm>
          <a:off x="0" y="0"/>
          <a:ext cx="0" cy="0"/>
          <a:chOff x="0" y="0"/>
          <a:chExt cx="0" cy="0"/>
        </a:xfrm>
      </p:grpSpPr>
      <p:sp>
        <p:nvSpPr>
          <p:cNvPr id="2" name="Tittel 1"/>
          <p:cNvSpPr>
            <a:spLocks noGrp="1"/>
          </p:cNvSpPr>
          <p:nvPr>
            <p:ph type="ctrTitle"/>
          </p:nvPr>
        </p:nvSpPr>
        <p:spPr>
          <a:xfrm>
            <a:off x="457200" y="177251"/>
            <a:ext cx="5334000" cy="926335"/>
          </a:xfrm>
        </p:spPr>
        <p:txBody>
          <a:bodyPr>
            <a:normAutofit/>
          </a:bodyPr>
          <a:lstStyle>
            <a:lvl1pPr algn="l">
              <a:defRPr sz="2400">
                <a:latin typeface="Helvetica"/>
                <a:cs typeface="Helvetica"/>
              </a:defRPr>
            </a:lvl1pPr>
          </a:lstStyle>
          <a:p>
            <a:r>
              <a:rPr lang="nb-NO" dirty="0" smtClean="0"/>
              <a:t>Klikk for å redigere tittelstil</a:t>
            </a:r>
            <a:endParaRPr lang="nb-NO" dirty="0"/>
          </a:p>
        </p:txBody>
      </p:sp>
      <p:sp>
        <p:nvSpPr>
          <p:cNvPr id="3" name="Undertittel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latin typeface="Helvetica"/>
                <a:cs typeface="Helvetica"/>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nb-NO" smtClean="0"/>
              <a:t>Klikk for å redigere undertittelstil i malen</a:t>
            </a:r>
            <a:endParaRPr lang="nb-NO"/>
          </a:p>
        </p:txBody>
      </p:sp>
      <p:sp>
        <p:nvSpPr>
          <p:cNvPr id="4" name="Plassholder for dato 3"/>
          <p:cNvSpPr>
            <a:spLocks noGrp="1"/>
          </p:cNvSpPr>
          <p:nvPr>
            <p:ph type="dt" sz="half" idx="10"/>
          </p:nvPr>
        </p:nvSpPr>
        <p:spPr/>
        <p:txBody>
          <a:bodyPr/>
          <a:lstStyle/>
          <a:p>
            <a:fld id="{11BFD02D-B29C-AE44-91AF-1CF4C3979B8B}" type="datetimeFigureOut">
              <a:rPr lang="nb-NO" smtClean="0"/>
              <a:t>27.09.2019</a:t>
            </a:fld>
            <a:endParaRPr lang="nb-NO"/>
          </a:p>
        </p:txBody>
      </p:sp>
      <p:sp>
        <p:nvSpPr>
          <p:cNvPr id="5" name="Plassholder for bunntekst 4"/>
          <p:cNvSpPr>
            <a:spLocks noGrp="1"/>
          </p:cNvSpPr>
          <p:nvPr>
            <p:ph type="ftr" sz="quarter" idx="11"/>
          </p:nvPr>
        </p:nvSpPr>
        <p:spPr/>
        <p:txBody>
          <a:bodyPr/>
          <a:lstStyle/>
          <a:p>
            <a:endParaRPr lang="nb-NO"/>
          </a:p>
        </p:txBody>
      </p:sp>
      <p:sp>
        <p:nvSpPr>
          <p:cNvPr id="6" name="Plassholder for lysbildenummer 5"/>
          <p:cNvSpPr>
            <a:spLocks noGrp="1"/>
          </p:cNvSpPr>
          <p:nvPr>
            <p:ph type="sldNum" sz="quarter" idx="12"/>
          </p:nvPr>
        </p:nvSpPr>
        <p:spPr/>
        <p:txBody>
          <a:bodyPr/>
          <a:lstStyle/>
          <a:p>
            <a:fld id="{069A6035-A1C4-344F-B72B-83B687F9AEB7}" type="slidenum">
              <a:rPr lang="nb-NO" smtClean="0"/>
              <a:t>‹#›</a:t>
            </a:fld>
            <a:endParaRPr lang="nb-NO"/>
          </a:p>
        </p:txBody>
      </p:sp>
    </p:spTree>
    <p:extLst>
      <p:ext uri="{BB962C8B-B14F-4D97-AF65-F5344CB8AC3E}">
        <p14:creationId xmlns:p14="http://schemas.microsoft.com/office/powerpoint/2010/main" val="242411511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p:nvPr>
        </p:nvSpPr>
        <p:spPr>
          <a:xfrm>
            <a:off x="457200" y="1600200"/>
            <a:ext cx="4038600" cy="45259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dirty="0"/>
          </a:p>
        </p:txBody>
      </p:sp>
      <p:sp>
        <p:nvSpPr>
          <p:cNvPr id="4" name="Plassholder for innhold 3"/>
          <p:cNvSpPr>
            <a:spLocks noGrp="1"/>
          </p:cNvSpPr>
          <p:nvPr>
            <p:ph sz="half" idx="2"/>
          </p:nvPr>
        </p:nvSpPr>
        <p:spPr>
          <a:xfrm>
            <a:off x="4648200" y="1600200"/>
            <a:ext cx="4038600" cy="4525963"/>
          </a:xfrm>
        </p:spPr>
        <p:txBody>
          <a:bodyPr/>
          <a:lstStyle>
            <a:lvl1pPr>
              <a:defRPr sz="2800">
                <a:latin typeface="Helvetica"/>
                <a:cs typeface="Helvetica"/>
              </a:defRPr>
            </a:lvl1pPr>
            <a:lvl2pPr>
              <a:defRPr sz="2400">
                <a:latin typeface="Helvetica"/>
                <a:cs typeface="Helvetica"/>
              </a:defRPr>
            </a:lvl2pPr>
            <a:lvl3pPr>
              <a:defRPr sz="2000">
                <a:latin typeface="Helvetica"/>
                <a:cs typeface="Helvetica"/>
              </a:defRPr>
            </a:lvl3pPr>
            <a:lvl4pPr>
              <a:defRPr sz="1800">
                <a:latin typeface="Helvetica"/>
                <a:cs typeface="Helvetica"/>
              </a:defRPr>
            </a:lvl4pPr>
            <a:lvl5pPr>
              <a:defRPr sz="1800">
                <a:latin typeface="Helvetica"/>
                <a:cs typeface="Helvetica"/>
              </a:defRPr>
            </a:lvl5pPr>
            <a:lvl6pPr>
              <a:defRPr sz="1800"/>
            </a:lvl6pPr>
            <a:lvl7pPr>
              <a:defRPr sz="1800"/>
            </a:lvl7pPr>
            <a:lvl8pPr>
              <a:defRPr sz="1800"/>
            </a:lvl8pPr>
            <a:lvl9pPr>
              <a:defRPr sz="18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dato 4"/>
          <p:cNvSpPr>
            <a:spLocks noGrp="1"/>
          </p:cNvSpPr>
          <p:nvPr>
            <p:ph type="dt" sz="half" idx="10"/>
          </p:nvPr>
        </p:nvSpPr>
        <p:spPr/>
        <p:txBody>
          <a:bodyPr/>
          <a:lstStyle/>
          <a:p>
            <a:fld id="{11BFD02D-B29C-AE44-91AF-1CF4C3979B8B}" type="datetimeFigureOut">
              <a:rPr lang="nb-NO" smtClean="0"/>
              <a:t>27.09.2019</a:t>
            </a:fld>
            <a:endParaRPr lang="nb-NO"/>
          </a:p>
        </p:txBody>
      </p:sp>
      <p:sp>
        <p:nvSpPr>
          <p:cNvPr id="6" name="Plassholder for bunntekst 5"/>
          <p:cNvSpPr>
            <a:spLocks noGrp="1"/>
          </p:cNvSpPr>
          <p:nvPr>
            <p:ph type="ftr" sz="quarter" idx="11"/>
          </p:nvPr>
        </p:nvSpPr>
        <p:spPr/>
        <p:txBody>
          <a:bodyPr/>
          <a:lstStyle/>
          <a:p>
            <a:endParaRPr lang="nb-NO"/>
          </a:p>
        </p:txBody>
      </p:sp>
      <p:sp>
        <p:nvSpPr>
          <p:cNvPr id="7" name="Plassholder for lysbildenummer 6"/>
          <p:cNvSpPr>
            <a:spLocks noGrp="1"/>
          </p:cNvSpPr>
          <p:nvPr>
            <p:ph type="sldNum" sz="quarter" idx="12"/>
          </p:nvPr>
        </p:nvSpPr>
        <p:spPr/>
        <p:txBody>
          <a:bodyPr/>
          <a:lstStyle/>
          <a:p>
            <a:fld id="{069A6035-A1C4-344F-B72B-83B687F9AEB7}" type="slidenum">
              <a:rPr lang="nb-NO" smtClean="0"/>
              <a:t>‹#›</a:t>
            </a:fld>
            <a:endParaRPr lang="nb-NO"/>
          </a:p>
        </p:txBody>
      </p:sp>
      <p:sp>
        <p:nvSpPr>
          <p:cNvPr id="8" name="Tittel 1"/>
          <p:cNvSpPr>
            <a:spLocks noGrp="1"/>
          </p:cNvSpPr>
          <p:nvPr>
            <p:ph type="title"/>
          </p:nvPr>
        </p:nvSpPr>
        <p:spPr>
          <a:xfrm>
            <a:off x="457200" y="163997"/>
            <a:ext cx="5971628" cy="892574"/>
          </a:xfrm>
        </p:spPr>
        <p:txBody>
          <a:bodyPr>
            <a:normAutofit/>
          </a:bodyPr>
          <a:lstStyle>
            <a:lvl1pPr algn="l">
              <a:defRPr sz="2400">
                <a:latin typeface="Helvetica"/>
                <a:cs typeface="Helvetica"/>
              </a:defRPr>
            </a:lvl1pPr>
          </a:lstStyle>
          <a:p>
            <a:r>
              <a:rPr lang="nb-NO" smtClean="0"/>
              <a:t>Klikk for å redigere tittelstil</a:t>
            </a:r>
            <a:endParaRPr lang="nb-NO"/>
          </a:p>
        </p:txBody>
      </p:sp>
    </p:spTree>
    <p:extLst>
      <p:ext uri="{BB962C8B-B14F-4D97-AF65-F5344CB8AC3E}">
        <p14:creationId xmlns:p14="http://schemas.microsoft.com/office/powerpoint/2010/main" val="16221486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p:nvPr>
        </p:nvSpPr>
        <p:spPr>
          <a:xfrm>
            <a:off x="457200" y="1535113"/>
            <a:ext cx="4040188" cy="639762"/>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4" name="Plassholder for innhold 3"/>
          <p:cNvSpPr>
            <a:spLocks noGrp="1"/>
          </p:cNvSpPr>
          <p:nvPr>
            <p:ph sz="half" idx="2"/>
          </p:nvPr>
        </p:nvSpPr>
        <p:spPr>
          <a:xfrm>
            <a:off x="457200" y="2174875"/>
            <a:ext cx="4040188" cy="3951288"/>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5" name="Plassholder for tekst 4"/>
          <p:cNvSpPr>
            <a:spLocks noGrp="1"/>
          </p:cNvSpPr>
          <p:nvPr>
            <p:ph type="body" sz="quarter" idx="3"/>
          </p:nvPr>
        </p:nvSpPr>
        <p:spPr>
          <a:xfrm>
            <a:off x="4645025" y="1535113"/>
            <a:ext cx="4041775" cy="639762"/>
          </a:xfrm>
        </p:spPr>
        <p:txBody>
          <a:bodyPr anchor="b"/>
          <a:lstStyle>
            <a:lvl1pPr marL="0" indent="0">
              <a:buNone/>
              <a:defRPr sz="2400" b="1">
                <a:latin typeface="Helvetica"/>
                <a:cs typeface="Helvetic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smtClean="0"/>
              <a:t>Klikk for å redigere tekststiler i malen</a:t>
            </a:r>
          </a:p>
        </p:txBody>
      </p:sp>
      <p:sp>
        <p:nvSpPr>
          <p:cNvPr id="6" name="Plassholder for innhold 5"/>
          <p:cNvSpPr>
            <a:spLocks noGrp="1"/>
          </p:cNvSpPr>
          <p:nvPr>
            <p:ph sz="quarter" idx="4"/>
          </p:nvPr>
        </p:nvSpPr>
        <p:spPr>
          <a:xfrm>
            <a:off x="4645025" y="2174875"/>
            <a:ext cx="4041775" cy="3951288"/>
          </a:xfrm>
        </p:spPr>
        <p:txBody>
          <a:bodyPr/>
          <a:lstStyle>
            <a:lvl1pPr>
              <a:defRPr sz="2400">
                <a:latin typeface="Helvetica"/>
                <a:cs typeface="Helvetica"/>
              </a:defRPr>
            </a:lvl1pPr>
            <a:lvl2pPr>
              <a:defRPr sz="2000">
                <a:latin typeface="Helvetica"/>
                <a:cs typeface="Helvetica"/>
              </a:defRPr>
            </a:lvl2pPr>
            <a:lvl3pPr>
              <a:defRPr sz="1800">
                <a:latin typeface="Helvetica"/>
                <a:cs typeface="Helvetica"/>
              </a:defRPr>
            </a:lvl3pPr>
            <a:lvl4pPr>
              <a:defRPr sz="1600">
                <a:latin typeface="Helvetica"/>
                <a:cs typeface="Helvetica"/>
              </a:defRPr>
            </a:lvl4pPr>
            <a:lvl5pPr>
              <a:defRPr sz="1600">
                <a:latin typeface="Helvetica"/>
                <a:cs typeface="Helvetica"/>
              </a:defRPr>
            </a:lvl5pPr>
            <a:lvl6pPr>
              <a:defRPr sz="1600"/>
            </a:lvl6pPr>
            <a:lvl7pPr>
              <a:defRPr sz="1600"/>
            </a:lvl7pPr>
            <a:lvl8pPr>
              <a:defRPr sz="1600"/>
            </a:lvl8pPr>
            <a:lvl9pPr>
              <a:defRPr sz="1600"/>
            </a:lvl9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7" name="Plassholder for dato 6"/>
          <p:cNvSpPr>
            <a:spLocks noGrp="1"/>
          </p:cNvSpPr>
          <p:nvPr>
            <p:ph type="dt" sz="half" idx="10"/>
          </p:nvPr>
        </p:nvSpPr>
        <p:spPr/>
        <p:txBody>
          <a:bodyPr/>
          <a:lstStyle/>
          <a:p>
            <a:fld id="{11BFD02D-B29C-AE44-91AF-1CF4C3979B8B}" type="datetimeFigureOut">
              <a:rPr lang="nb-NO" smtClean="0"/>
              <a:t>27.09.2019</a:t>
            </a:fld>
            <a:endParaRPr lang="nb-NO"/>
          </a:p>
        </p:txBody>
      </p:sp>
      <p:sp>
        <p:nvSpPr>
          <p:cNvPr id="8" name="Plassholder for bunntekst 7"/>
          <p:cNvSpPr>
            <a:spLocks noGrp="1"/>
          </p:cNvSpPr>
          <p:nvPr>
            <p:ph type="ftr" sz="quarter" idx="11"/>
          </p:nvPr>
        </p:nvSpPr>
        <p:spPr/>
        <p:txBody>
          <a:bodyPr/>
          <a:lstStyle/>
          <a:p>
            <a:endParaRPr lang="nb-NO"/>
          </a:p>
        </p:txBody>
      </p:sp>
      <p:sp>
        <p:nvSpPr>
          <p:cNvPr id="9" name="Plassholder for lysbildenummer 8"/>
          <p:cNvSpPr>
            <a:spLocks noGrp="1"/>
          </p:cNvSpPr>
          <p:nvPr>
            <p:ph type="sldNum" sz="quarter" idx="12"/>
          </p:nvPr>
        </p:nvSpPr>
        <p:spPr/>
        <p:txBody>
          <a:bodyPr/>
          <a:lstStyle/>
          <a:p>
            <a:fld id="{069A6035-A1C4-344F-B72B-83B687F9AEB7}" type="slidenum">
              <a:rPr lang="nb-NO" smtClean="0"/>
              <a:t>‹#›</a:t>
            </a:fld>
            <a:endParaRPr lang="nb-NO"/>
          </a:p>
        </p:txBody>
      </p:sp>
      <p:sp>
        <p:nvSpPr>
          <p:cNvPr id="10" name="Tittel 1"/>
          <p:cNvSpPr>
            <a:spLocks noGrp="1"/>
          </p:cNvSpPr>
          <p:nvPr>
            <p:ph type="title"/>
          </p:nvPr>
        </p:nvSpPr>
        <p:spPr>
          <a:xfrm>
            <a:off x="457200" y="163997"/>
            <a:ext cx="5971628" cy="892574"/>
          </a:xfrm>
        </p:spPr>
        <p:txBody>
          <a:bodyPr>
            <a:normAutofit/>
          </a:bodyPr>
          <a:lstStyle>
            <a:lvl1pPr algn="l">
              <a:defRPr sz="2400">
                <a:latin typeface="Helvetica"/>
                <a:cs typeface="Helvetica"/>
              </a:defRPr>
            </a:lvl1pPr>
          </a:lstStyle>
          <a:p>
            <a:r>
              <a:rPr lang="nb-NO" smtClean="0"/>
              <a:t>Klikk for å redigere tittelstil</a:t>
            </a:r>
            <a:endParaRPr lang="nb-NO"/>
          </a:p>
        </p:txBody>
      </p:sp>
    </p:spTree>
    <p:extLst>
      <p:ext uri="{BB962C8B-B14F-4D97-AF65-F5344CB8AC3E}">
        <p14:creationId xmlns:p14="http://schemas.microsoft.com/office/powerpoint/2010/main" val="61821912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om">
    <p:spTree>
      <p:nvGrpSpPr>
        <p:cNvPr id="1" name=""/>
        <p:cNvGrpSpPr/>
        <p:nvPr/>
      </p:nvGrpSpPr>
      <p:grpSpPr>
        <a:xfrm>
          <a:off x="0" y="0"/>
          <a:ext cx="0" cy="0"/>
          <a:chOff x="0" y="0"/>
          <a:chExt cx="0" cy="0"/>
        </a:xfrm>
      </p:grpSpPr>
      <p:sp>
        <p:nvSpPr>
          <p:cNvPr id="2" name="Plassholder for dato 1"/>
          <p:cNvSpPr>
            <a:spLocks noGrp="1"/>
          </p:cNvSpPr>
          <p:nvPr>
            <p:ph type="dt" sz="half" idx="10"/>
          </p:nvPr>
        </p:nvSpPr>
        <p:spPr/>
        <p:txBody>
          <a:bodyPr/>
          <a:lstStyle/>
          <a:p>
            <a:fld id="{11BFD02D-B29C-AE44-91AF-1CF4C3979B8B}" type="datetimeFigureOut">
              <a:rPr lang="nb-NO" smtClean="0"/>
              <a:t>27.09.2019</a:t>
            </a:fld>
            <a:endParaRPr lang="nb-NO"/>
          </a:p>
        </p:txBody>
      </p:sp>
      <p:sp>
        <p:nvSpPr>
          <p:cNvPr id="3" name="Plassholder for bunntekst 2"/>
          <p:cNvSpPr>
            <a:spLocks noGrp="1"/>
          </p:cNvSpPr>
          <p:nvPr>
            <p:ph type="ftr" sz="quarter" idx="11"/>
          </p:nvPr>
        </p:nvSpPr>
        <p:spPr/>
        <p:txBody>
          <a:bodyPr/>
          <a:lstStyle/>
          <a:p>
            <a:endParaRPr lang="nb-NO"/>
          </a:p>
        </p:txBody>
      </p:sp>
      <p:sp>
        <p:nvSpPr>
          <p:cNvPr id="4" name="Plassholder for lysbildenummer 3"/>
          <p:cNvSpPr>
            <a:spLocks noGrp="1"/>
          </p:cNvSpPr>
          <p:nvPr>
            <p:ph type="sldNum" sz="quarter" idx="12"/>
          </p:nvPr>
        </p:nvSpPr>
        <p:spPr/>
        <p:txBody>
          <a:bodyPr/>
          <a:lstStyle/>
          <a:p>
            <a:fld id="{069A6035-A1C4-344F-B72B-83B687F9AEB7}" type="slidenum">
              <a:rPr lang="nb-NO" smtClean="0"/>
              <a:t>‹#›</a:t>
            </a:fld>
            <a:endParaRPr lang="nb-NO"/>
          </a:p>
        </p:txBody>
      </p:sp>
      <p:sp>
        <p:nvSpPr>
          <p:cNvPr id="5" name="Tittel 1"/>
          <p:cNvSpPr>
            <a:spLocks noGrp="1"/>
          </p:cNvSpPr>
          <p:nvPr>
            <p:ph type="title"/>
          </p:nvPr>
        </p:nvSpPr>
        <p:spPr>
          <a:xfrm>
            <a:off x="457200" y="163997"/>
            <a:ext cx="5971628" cy="892574"/>
          </a:xfrm>
        </p:spPr>
        <p:txBody>
          <a:bodyPr>
            <a:normAutofit/>
          </a:bodyPr>
          <a:lstStyle>
            <a:lvl1pPr algn="l">
              <a:defRPr sz="2400">
                <a:latin typeface="Helvetica"/>
                <a:cs typeface="Helvetica"/>
              </a:defRPr>
            </a:lvl1pPr>
          </a:lstStyle>
          <a:p>
            <a:r>
              <a:rPr lang="nb-NO" smtClean="0"/>
              <a:t>Klikk for å redigere tittelstil</a:t>
            </a:r>
            <a:endParaRPr lang="nb-NO"/>
          </a:p>
        </p:txBody>
      </p:sp>
    </p:spTree>
    <p:extLst>
      <p:ext uri="{BB962C8B-B14F-4D97-AF65-F5344CB8AC3E}">
        <p14:creationId xmlns:p14="http://schemas.microsoft.com/office/powerpoint/2010/main" val="93738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Loddrett tekst">
    <p:spTree>
      <p:nvGrpSpPr>
        <p:cNvPr id="1" name=""/>
        <p:cNvGrpSpPr/>
        <p:nvPr/>
      </p:nvGrpSpPr>
      <p:grpSpPr>
        <a:xfrm>
          <a:off x="0" y="0"/>
          <a:ext cx="0" cy="0"/>
          <a:chOff x="0" y="0"/>
          <a:chExt cx="0" cy="0"/>
        </a:xfrm>
      </p:grpSpPr>
      <p:sp>
        <p:nvSpPr>
          <p:cNvPr id="3" name="Plassholder for loddrett tekst 2"/>
          <p:cNvSpPr>
            <a:spLocks noGrp="1"/>
          </p:cNvSpPr>
          <p:nvPr>
            <p:ph type="body" orient="vert" idx="1"/>
          </p:nvPr>
        </p:nvSpPr>
        <p:spPr/>
        <p:txBody>
          <a:bodyPr vert="eaVert"/>
          <a:lstStyle>
            <a:lvl1pPr>
              <a:defRPr>
                <a:latin typeface="Helvetica"/>
                <a:cs typeface="Helvetica"/>
              </a:defRPr>
            </a:lvl1pPr>
            <a:lvl2pPr>
              <a:defRPr>
                <a:latin typeface="Helvetica"/>
                <a:cs typeface="Helvetica"/>
              </a:defRPr>
            </a:lvl2pPr>
            <a:lvl3pPr>
              <a:defRPr>
                <a:latin typeface="Helvetica"/>
                <a:cs typeface="Helvetica"/>
              </a:defRPr>
            </a:lvl3pPr>
            <a:lvl4pPr>
              <a:defRPr>
                <a:latin typeface="Helvetica"/>
                <a:cs typeface="Helvetica"/>
              </a:defRPr>
            </a:lvl4pPr>
            <a:lvl5pPr>
              <a:defRPr>
                <a:latin typeface="Helvetica"/>
                <a:cs typeface="Helvetica"/>
              </a:defRPr>
            </a:lvl5p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10"/>
          </p:nvPr>
        </p:nvSpPr>
        <p:spPr/>
        <p:txBody>
          <a:bodyPr/>
          <a:lstStyle>
            <a:lvl1pPr>
              <a:defRPr>
                <a:latin typeface="Helvetica"/>
                <a:cs typeface="Helvetica"/>
              </a:defRPr>
            </a:lvl1pPr>
          </a:lstStyle>
          <a:p>
            <a:fld id="{11BFD02D-B29C-AE44-91AF-1CF4C3979B8B}" type="datetimeFigureOut">
              <a:rPr lang="nb-NO" smtClean="0"/>
              <a:pPr/>
              <a:t>27.09.2019</a:t>
            </a:fld>
            <a:endParaRPr lang="nb-NO"/>
          </a:p>
        </p:txBody>
      </p:sp>
      <p:sp>
        <p:nvSpPr>
          <p:cNvPr id="5" name="Plassholder for bunntekst 4"/>
          <p:cNvSpPr>
            <a:spLocks noGrp="1"/>
          </p:cNvSpPr>
          <p:nvPr>
            <p:ph type="ftr" sz="quarter" idx="11"/>
          </p:nvPr>
        </p:nvSpPr>
        <p:spPr/>
        <p:txBody>
          <a:bodyPr/>
          <a:lstStyle>
            <a:lvl1pPr>
              <a:defRPr>
                <a:latin typeface="Helvetica"/>
                <a:cs typeface="Helvetica"/>
              </a:defRPr>
            </a:lvl1pPr>
          </a:lstStyle>
          <a:p>
            <a:endParaRPr lang="nb-NO"/>
          </a:p>
        </p:txBody>
      </p:sp>
      <p:sp>
        <p:nvSpPr>
          <p:cNvPr id="6" name="Plassholder for lysbildenummer 5"/>
          <p:cNvSpPr>
            <a:spLocks noGrp="1"/>
          </p:cNvSpPr>
          <p:nvPr>
            <p:ph type="sldNum" sz="quarter" idx="12"/>
          </p:nvPr>
        </p:nvSpPr>
        <p:spPr/>
        <p:txBody>
          <a:bodyPr/>
          <a:lstStyle>
            <a:lvl1pPr>
              <a:defRPr>
                <a:latin typeface="Helvetica"/>
                <a:cs typeface="Helvetica"/>
              </a:defRPr>
            </a:lvl1pPr>
          </a:lstStyle>
          <a:p>
            <a:fld id="{F914380D-D4B1-F449-8526-E31989886725}" type="slidenum">
              <a:rPr lang="nb-NO" smtClean="0"/>
              <a:t>‹#›</a:t>
            </a:fld>
            <a:endParaRPr lang="nb-NO" dirty="0"/>
          </a:p>
        </p:txBody>
      </p:sp>
      <p:sp>
        <p:nvSpPr>
          <p:cNvPr id="7" name="Tittel 1"/>
          <p:cNvSpPr>
            <a:spLocks noGrp="1"/>
          </p:cNvSpPr>
          <p:nvPr>
            <p:ph type="title"/>
          </p:nvPr>
        </p:nvSpPr>
        <p:spPr>
          <a:xfrm>
            <a:off x="457200" y="163997"/>
            <a:ext cx="5971628" cy="892574"/>
          </a:xfrm>
        </p:spPr>
        <p:txBody>
          <a:bodyPr>
            <a:normAutofit/>
          </a:bodyPr>
          <a:lstStyle>
            <a:lvl1pPr algn="l">
              <a:defRPr sz="2400">
                <a:latin typeface="Helvetica"/>
                <a:cs typeface="Helvetica"/>
              </a:defRPr>
            </a:lvl1pPr>
          </a:lstStyle>
          <a:p>
            <a:r>
              <a:rPr lang="nb-NO" smtClean="0"/>
              <a:t>Klikk for å redigere tittelstil</a:t>
            </a:r>
            <a:endParaRPr lang="nb-NO"/>
          </a:p>
        </p:txBody>
      </p:sp>
    </p:spTree>
    <p:extLst>
      <p:ext uri="{BB962C8B-B14F-4D97-AF65-F5344CB8AC3E}">
        <p14:creationId xmlns:p14="http://schemas.microsoft.com/office/powerpoint/2010/main" val="4160113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84213" y="74613"/>
            <a:ext cx="6911975" cy="762000"/>
          </a:xfrm>
        </p:spPr>
        <p:txBody>
          <a:bodyPr/>
          <a:lstStyle/>
          <a:p>
            <a:r>
              <a:rPr lang="nb-NO"/>
              <a:t>Click to edit Master title style</a:t>
            </a:r>
            <a:endParaRPr lang="en-US"/>
          </a:p>
        </p:txBody>
      </p:sp>
      <p:sp>
        <p:nvSpPr>
          <p:cNvPr id="3" name="Table Placeholder 2"/>
          <p:cNvSpPr>
            <a:spLocks noGrp="1"/>
          </p:cNvSpPr>
          <p:nvPr>
            <p:ph type="tbl" idx="1"/>
          </p:nvPr>
        </p:nvSpPr>
        <p:spPr>
          <a:xfrm>
            <a:off x="684213" y="1268413"/>
            <a:ext cx="7926387" cy="5184775"/>
          </a:xfrm>
        </p:spPr>
        <p:txBody>
          <a:bodyPr/>
          <a:lstStyle/>
          <a:p>
            <a:pPr lvl="0"/>
            <a:endParaRPr lang="en-US" noProof="0" smtClean="0"/>
          </a:p>
        </p:txBody>
      </p:sp>
      <p:sp>
        <p:nvSpPr>
          <p:cNvPr id="4" name="Rectangle 4"/>
          <p:cNvSpPr>
            <a:spLocks noGrp="1" noChangeArrowheads="1"/>
          </p:cNvSpPr>
          <p:nvPr>
            <p:ph type="dt" sz="half" idx="10"/>
          </p:nvPr>
        </p:nvSpPr>
        <p:spPr>
          <a:ln/>
        </p:spPr>
        <p:txBody>
          <a:bodyPr/>
          <a:lstStyle>
            <a:lvl1pPr>
              <a:defRPr/>
            </a:lvl1pPr>
          </a:lstStyle>
          <a:p>
            <a:pPr>
              <a:defRPr/>
            </a:pPr>
            <a:endParaRPr lang="nb-NO"/>
          </a:p>
        </p:txBody>
      </p:sp>
      <p:sp>
        <p:nvSpPr>
          <p:cNvPr id="5" name="Rectangle 5"/>
          <p:cNvSpPr>
            <a:spLocks noGrp="1" noChangeArrowheads="1"/>
          </p:cNvSpPr>
          <p:nvPr>
            <p:ph type="ftr" sz="quarter" idx="11"/>
          </p:nvPr>
        </p:nvSpPr>
        <p:spPr>
          <a:ln/>
        </p:spPr>
        <p:txBody>
          <a:bodyPr/>
          <a:lstStyle>
            <a:lvl1pPr>
              <a:defRPr/>
            </a:lvl1pPr>
          </a:lstStyle>
          <a:p>
            <a:pPr>
              <a:defRPr/>
            </a:pPr>
            <a:endParaRPr lang="nb-NO"/>
          </a:p>
        </p:txBody>
      </p:sp>
      <p:sp>
        <p:nvSpPr>
          <p:cNvPr id="6" name="Rectangle 6"/>
          <p:cNvSpPr>
            <a:spLocks noGrp="1" noChangeArrowheads="1"/>
          </p:cNvSpPr>
          <p:nvPr>
            <p:ph type="sldNum" sz="quarter" idx="12"/>
          </p:nvPr>
        </p:nvSpPr>
        <p:spPr>
          <a:ln/>
        </p:spPr>
        <p:txBody>
          <a:bodyPr/>
          <a:lstStyle>
            <a:lvl1pPr>
              <a:defRPr/>
            </a:lvl1pPr>
          </a:lstStyle>
          <a:p>
            <a:pPr>
              <a:defRPr/>
            </a:pPr>
            <a:fld id="{FA1EB98C-4893-4885-AAF8-ECA62FB379C0}" type="slidenum">
              <a:rPr lang="nb-NO"/>
              <a:pPr>
                <a:defRPr/>
              </a:pPr>
              <a:t>‹#›</a:t>
            </a:fld>
            <a:endParaRPr lang="nb-NO"/>
          </a:p>
        </p:txBody>
      </p:sp>
    </p:spTree>
    <p:extLst>
      <p:ext uri="{BB962C8B-B14F-4D97-AF65-F5344CB8AC3E}">
        <p14:creationId xmlns:p14="http://schemas.microsoft.com/office/powerpoint/2010/main" val="34998936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image" Target="../media/image2.emf"/><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image" Target="../media/image1.png"/><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Bilde 6"/>
          <p:cNvPicPr>
            <a:picLocks noChangeAspect="1"/>
          </p:cNvPicPr>
          <p:nvPr/>
        </p:nvPicPr>
        <p:blipFill>
          <a:blip r:embed="rId11"/>
          <a:stretch>
            <a:fillRect/>
          </a:stretch>
        </p:blipFill>
        <p:spPr>
          <a:xfrm>
            <a:off x="0" y="0"/>
            <a:ext cx="9144000" cy="1285875"/>
          </a:xfrm>
          <a:prstGeom prst="rect">
            <a:avLst/>
          </a:prstGeom>
        </p:spPr>
      </p:pic>
      <p:sp>
        <p:nvSpPr>
          <p:cNvPr id="3" name="Plassholder for teks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nb-NO" smtClean="0"/>
              <a:t>Klikk for å redigere tekststiler i malen</a:t>
            </a:r>
          </a:p>
          <a:p>
            <a:pPr lvl="1"/>
            <a:r>
              <a:rPr lang="nb-NO" smtClean="0"/>
              <a:t>Andre nivå</a:t>
            </a:r>
          </a:p>
          <a:p>
            <a:pPr lvl="2"/>
            <a:r>
              <a:rPr lang="nb-NO" smtClean="0"/>
              <a:t>Tredje nivå</a:t>
            </a:r>
          </a:p>
          <a:p>
            <a:pPr lvl="3"/>
            <a:r>
              <a:rPr lang="nb-NO" smtClean="0"/>
              <a:t>Fjerde nivå</a:t>
            </a:r>
          </a:p>
          <a:p>
            <a:pPr lvl="4"/>
            <a:r>
              <a:rPr lang="nb-NO" smtClean="0"/>
              <a:t>Femte nivå</a:t>
            </a:r>
            <a:endParaRPr lang="nb-NO"/>
          </a:p>
        </p:txBody>
      </p:sp>
      <p:sp>
        <p:nvSpPr>
          <p:cNvPr id="4" name="Plassholder for dato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1BFD02D-B29C-AE44-91AF-1CF4C3979B8B}" type="datetimeFigureOut">
              <a:rPr lang="nb-NO" smtClean="0"/>
              <a:t>27.09.2019</a:t>
            </a:fld>
            <a:endParaRPr lang="nb-NO"/>
          </a:p>
        </p:txBody>
      </p:sp>
      <p:sp>
        <p:nvSpPr>
          <p:cNvPr id="5" name="Plassholder for bunntekst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nb-NO"/>
          </a:p>
        </p:txBody>
      </p:sp>
      <p:sp>
        <p:nvSpPr>
          <p:cNvPr id="6" name="Plassholder for lysbildenumm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solidFill>
                <a:latin typeface="Helvetica"/>
                <a:cs typeface="Helvetica"/>
              </a:defRPr>
            </a:lvl1pPr>
          </a:lstStyle>
          <a:p>
            <a:fld id="{92325793-708E-CB45-A6CF-C5A81C78B64D}" type="slidenum">
              <a:rPr lang="nb-NO" smtClean="0"/>
              <a:pPr/>
              <a:t>‹#›</a:t>
            </a:fld>
            <a:endParaRPr lang="nb-NO" dirty="0"/>
          </a:p>
        </p:txBody>
      </p:sp>
      <p:sp>
        <p:nvSpPr>
          <p:cNvPr id="2" name="Plassholder for tittel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nb-NO" dirty="0" smtClean="0"/>
              <a:t>Klikk for å redigere tittelstil</a:t>
            </a:r>
            <a:endParaRPr lang="nb-NO" dirty="0"/>
          </a:p>
        </p:txBody>
      </p:sp>
      <p:pic>
        <p:nvPicPr>
          <p:cNvPr id="11" name="Bilde 10"/>
          <p:cNvPicPr>
            <a:picLocks noChangeAspect="1"/>
          </p:cNvPicPr>
          <p:nvPr userDrawn="1"/>
        </p:nvPicPr>
        <p:blipFill>
          <a:blip r:embed="rId12" cstate="screen">
            <a:extLst>
              <a:ext uri="{28A0092B-C50C-407E-A947-70E740481C1C}">
                <a14:useLocalDpi xmlns:a14="http://schemas.microsoft.com/office/drawing/2010/main"/>
              </a:ext>
            </a:extLst>
          </a:blip>
          <a:stretch>
            <a:fillRect/>
          </a:stretch>
        </p:blipFill>
        <p:spPr>
          <a:xfrm>
            <a:off x="6692759" y="246417"/>
            <a:ext cx="2305296" cy="574471"/>
          </a:xfrm>
          <a:prstGeom prst="rect">
            <a:avLst/>
          </a:prstGeom>
        </p:spPr>
      </p:pic>
    </p:spTree>
    <p:extLst>
      <p:ext uri="{BB962C8B-B14F-4D97-AF65-F5344CB8AC3E}">
        <p14:creationId xmlns:p14="http://schemas.microsoft.com/office/powerpoint/2010/main" val="2776953801"/>
      </p:ext>
    </p:extLst>
  </p:cSld>
  <p:clrMap bg1="lt1" tx1="dk1" bg2="lt2" tx2="dk2" accent1="accent1" accent2="accent2" accent3="accent3" accent4="accent4" accent5="accent5" accent6="accent6" hlink="hlink" folHlink="folHlink"/>
  <p:sldLayoutIdLst>
    <p:sldLayoutId id="2147483659" r:id="rId1"/>
    <p:sldLayoutId id="2147483650" r:id="rId2"/>
    <p:sldLayoutId id="2147483654" r:id="rId3"/>
    <p:sldLayoutId id="2147483649" r:id="rId4"/>
    <p:sldLayoutId id="2147483652" r:id="rId5"/>
    <p:sldLayoutId id="2147483653" r:id="rId6"/>
    <p:sldLayoutId id="2147483655" r:id="rId7"/>
    <p:sldLayoutId id="2147483658" r:id="rId8"/>
    <p:sldLayoutId id="2147483661" r:id="rId9"/>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nb-NO"/>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hyperlink" Target="http://bcove.me/3yxvitjh" TargetMode="External"/><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bcove.me/81f6k1qf"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2.xml"/><Relationship Id="rId1" Type="http://schemas.openxmlformats.org/officeDocument/2006/relationships/slideLayout" Target="../slideLayouts/slideLayout5.xml"/><Relationship Id="rId4" Type="http://schemas.openxmlformats.org/officeDocument/2006/relationships/image" Target="../media/image20.png"/></Relationships>
</file>

<file path=ppt/slides/_rels/slide26.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hyperlink" Target="http://bcove.me/ltpy3zef" TargetMode="Externa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5.xml"/><Relationship Id="rId4" Type="http://schemas.openxmlformats.org/officeDocument/2006/relationships/image" Target="../media/image26.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4.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38.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hyperlink" Target="https://skatteetaten-spleiselaget-development.s3.amazonaws.com/uploads/attachment/file/138/Oppgave_4b_utfylling.xls" TargetMode="External"/><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hyperlink" Target="https://skatteetaten-spleiselaget-development.s3.amazonaws.com/uploads/attachment/file/95/Fasit_oppgave_4b.xls" TargetMode="External"/><Relationship Id="rId5" Type="http://schemas.openxmlformats.org/officeDocument/2006/relationships/image" Target="../media/image39.emf"/><Relationship Id="rId4" Type="http://schemas.openxmlformats.org/officeDocument/2006/relationships/oleObject" Target="../embeddings/oleObject1.bin"/></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40.emf"/><Relationship Id="rId4" Type="http://schemas.openxmlformats.org/officeDocument/2006/relationships/oleObject" Target="../embeddings/oleObject2.bin"/></Relationships>
</file>

<file path=ppt/slides/_rels/slide51.xml.rels><?xml version="1.0" encoding="UTF-8" standalone="yes"?>
<Relationships xmlns="http://schemas.openxmlformats.org/package/2006/relationships"><Relationship Id="rId3" Type="http://schemas.openxmlformats.org/officeDocument/2006/relationships/hyperlink" Target="http://sitsmedia.no/spleiselaget/" TargetMode="External"/><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2.xml"/><Relationship Id="rId1" Type="http://schemas.openxmlformats.org/officeDocument/2006/relationships/vmlDrawing" Target="../drawings/vmlDrawing3.vml"/><Relationship Id="rId4" Type="http://schemas.openxmlformats.org/officeDocument/2006/relationships/image" Target="../media/image41.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5.xml"/></Relationships>
</file>

<file path=ppt/slides/_rels/slide59.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35.xml"/><Relationship Id="rId1" Type="http://schemas.openxmlformats.org/officeDocument/2006/relationships/slideLayout" Target="../slideLayouts/slideLayout5.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Regnskapskurs for ungdomsbedrifter</a:t>
            </a:r>
            <a:endParaRPr lang="nb-NO"/>
          </a:p>
        </p:txBody>
      </p:sp>
    </p:spTree>
    <p:extLst>
      <p:ext uri="{BB962C8B-B14F-4D97-AF65-F5344CB8AC3E}">
        <p14:creationId xmlns:p14="http://schemas.microsoft.com/office/powerpoint/2010/main" val="41867988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C</a:t>
            </a:r>
            <a:endParaRPr lang="nb-NO"/>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1449947" y="1923690"/>
            <a:ext cx="6141616" cy="39163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82392242"/>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C - fasit</a:t>
            </a:r>
            <a:endParaRPr lang="nb-NO"/>
          </a:p>
        </p:txBody>
      </p:sp>
      <p:pic>
        <p:nvPicPr>
          <p:cNvPr id="614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667628" y="1466250"/>
            <a:ext cx="5223284" cy="33300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 4"/>
          <p:cNvGraphicFramePr>
            <a:graphicFrameLocks noGrp="1"/>
          </p:cNvGraphicFramePr>
          <p:nvPr>
            <p:extLst>
              <p:ext uri="{D42A27DB-BD31-4B8C-83A1-F6EECF244321}">
                <p14:modId xmlns:p14="http://schemas.microsoft.com/office/powerpoint/2010/main" val="1370214815"/>
              </p:ext>
            </p:extLst>
          </p:nvPr>
        </p:nvGraphicFramePr>
        <p:xfrm>
          <a:off x="316301" y="1733430"/>
          <a:ext cx="2521789" cy="370840"/>
        </p:xfrm>
        <a:graphic>
          <a:graphicData uri="http://schemas.openxmlformats.org/drawingml/2006/table">
            <a:tbl>
              <a:tblPr firstRow="1" bandRow="1">
                <a:tableStyleId>{5C22544A-7EE6-4342-B048-85BDC9FD1C3A}</a:tableStyleId>
              </a:tblPr>
              <a:tblGrid>
                <a:gridCol w="2521789">
                  <a:extLst>
                    <a:ext uri="{9D8B030D-6E8A-4147-A177-3AD203B41FA5}">
                      <a16:colId xmlns:a16="http://schemas.microsoft.com/office/drawing/2014/main" val="20000"/>
                    </a:ext>
                  </a:extLst>
                </a:gridCol>
              </a:tblGrid>
              <a:tr h="370840">
                <a:tc>
                  <a:txBody>
                    <a:bodyPr/>
                    <a:lstStyle/>
                    <a:p>
                      <a:r>
                        <a:rPr lang="nb-NO" smtClean="0"/>
                        <a:t>Kontantsalg</a:t>
                      </a:r>
                      <a:endParaRPr lang="nb-NO"/>
                    </a:p>
                  </a:txBody>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4175185" y="3226278"/>
            <a:ext cx="1293962" cy="369332"/>
          </a:xfrm>
          <a:prstGeom prst="rect">
            <a:avLst/>
          </a:prstGeom>
          <a:noFill/>
          <a:ln w="19050">
            <a:solidFill>
              <a:srgbClr val="FF0000"/>
            </a:solidFill>
          </a:ln>
        </p:spPr>
        <p:txBody>
          <a:bodyPr wrap="square" rtlCol="0">
            <a:spAutoFit/>
          </a:bodyPr>
          <a:lstStyle/>
          <a:p>
            <a:r>
              <a:rPr lang="nb-NO" smtClean="0"/>
              <a:t>999846555</a:t>
            </a:r>
            <a:endParaRPr lang="nb-NO"/>
          </a:p>
        </p:txBody>
      </p:sp>
      <p:sp>
        <p:nvSpPr>
          <p:cNvPr id="6" name="TekstSylinder 5"/>
          <p:cNvSpPr txBox="1"/>
          <p:nvPr/>
        </p:nvSpPr>
        <p:spPr>
          <a:xfrm>
            <a:off x="7975120" y="2674189"/>
            <a:ext cx="353683" cy="369332"/>
          </a:xfrm>
          <a:prstGeom prst="rect">
            <a:avLst/>
          </a:prstGeom>
          <a:noFill/>
          <a:ln w="19050">
            <a:solidFill>
              <a:srgbClr val="FF0000"/>
            </a:solidFill>
          </a:ln>
        </p:spPr>
        <p:txBody>
          <a:bodyPr wrap="square" rtlCol="0">
            <a:spAutoFit/>
          </a:bodyPr>
          <a:lstStyle/>
          <a:p>
            <a:r>
              <a:rPr lang="nb-NO" smtClean="0"/>
              <a:t>4</a:t>
            </a:r>
            <a:endParaRPr lang="nb-NO"/>
          </a:p>
        </p:txBody>
      </p:sp>
      <p:sp>
        <p:nvSpPr>
          <p:cNvPr id="7" name="TekstSylinder 6"/>
          <p:cNvSpPr txBox="1"/>
          <p:nvPr/>
        </p:nvSpPr>
        <p:spPr>
          <a:xfrm>
            <a:off x="543463" y="2674189"/>
            <a:ext cx="2553419" cy="1200329"/>
          </a:xfrm>
          <a:prstGeom prst="rect">
            <a:avLst/>
          </a:prstGeom>
          <a:noFill/>
        </p:spPr>
        <p:txBody>
          <a:bodyPr wrap="square" rtlCol="0">
            <a:spAutoFit/>
          </a:bodyPr>
          <a:lstStyle/>
          <a:p>
            <a:r>
              <a:rPr lang="nb-NO" smtClean="0">
                <a:solidFill>
                  <a:srgbClr val="FF0000"/>
                </a:solidFill>
              </a:rPr>
              <a:t>Organisasjonsnummeret til ungdomsbedriften</a:t>
            </a:r>
          </a:p>
          <a:p>
            <a:endParaRPr lang="nb-NO">
              <a:solidFill>
                <a:srgbClr val="FF0000"/>
              </a:solidFill>
            </a:endParaRPr>
          </a:p>
          <a:p>
            <a:r>
              <a:rPr lang="nb-NO" smtClean="0">
                <a:solidFill>
                  <a:srgbClr val="FF0000"/>
                </a:solidFill>
              </a:rPr>
              <a:t>Kvitteringsnummer</a:t>
            </a:r>
            <a:endParaRPr lang="nb-NO">
              <a:solidFill>
                <a:srgbClr val="FF0000"/>
              </a:solidFill>
            </a:endParaRPr>
          </a:p>
        </p:txBody>
      </p:sp>
    </p:spTree>
    <p:extLst>
      <p:ext uri="{BB962C8B-B14F-4D97-AF65-F5344CB8AC3E}">
        <p14:creationId xmlns:p14="http://schemas.microsoft.com/office/powerpoint/2010/main" val="174888037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D</a:t>
            </a:r>
            <a:endParaRPr lang="nb-NO"/>
          </a:p>
        </p:txBody>
      </p:sp>
      <p:pic>
        <p:nvPicPr>
          <p:cNvPr id="7170"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096130" y="1535502"/>
            <a:ext cx="5064938" cy="47617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98180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D - fasit</a:t>
            </a:r>
            <a:endParaRPr lang="nb-NO"/>
          </a:p>
        </p:txBody>
      </p:sp>
      <p:pic>
        <p:nvPicPr>
          <p:cNvPr id="8197" name="Picture 5"/>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5098211" y="1345720"/>
            <a:ext cx="3364302" cy="53283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Ellipse 5"/>
          <p:cNvSpPr/>
          <p:nvPr/>
        </p:nvSpPr>
        <p:spPr>
          <a:xfrm>
            <a:off x="4994694" y="4244196"/>
            <a:ext cx="1216325" cy="500332"/>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7" name="Ellipse 6"/>
          <p:cNvSpPr/>
          <p:nvPr/>
        </p:nvSpPr>
        <p:spPr>
          <a:xfrm>
            <a:off x="7254815" y="1880558"/>
            <a:ext cx="1207698" cy="2053087"/>
          </a:xfrm>
          <a:prstGeom prst="ellipse">
            <a:avLst/>
          </a:prstGeom>
          <a:noFill/>
          <a:ln w="1587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
        <p:nvSpPr>
          <p:cNvPr id="8" name="Ellipse 7"/>
          <p:cNvSpPr/>
          <p:nvPr/>
        </p:nvSpPr>
        <p:spPr>
          <a:xfrm>
            <a:off x="4666892" y="5098211"/>
            <a:ext cx="3795622" cy="1759789"/>
          </a:xfrm>
          <a:prstGeom prst="ellipse">
            <a:avLst/>
          </a:prstGeom>
          <a:noFill/>
          <a:ln w="19050">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graphicFrame>
        <p:nvGraphicFramePr>
          <p:cNvPr id="13" name="Tabell 12"/>
          <p:cNvGraphicFramePr>
            <a:graphicFrameLocks noGrp="1"/>
          </p:cNvGraphicFramePr>
          <p:nvPr>
            <p:extLst>
              <p:ext uri="{D42A27DB-BD31-4B8C-83A1-F6EECF244321}">
                <p14:modId xmlns:p14="http://schemas.microsoft.com/office/powerpoint/2010/main" val="542734604"/>
              </p:ext>
            </p:extLst>
          </p:nvPr>
        </p:nvGraphicFramePr>
        <p:xfrm>
          <a:off x="316301" y="1733430"/>
          <a:ext cx="2521789" cy="370840"/>
        </p:xfrm>
        <a:graphic>
          <a:graphicData uri="http://schemas.openxmlformats.org/drawingml/2006/table">
            <a:tbl>
              <a:tblPr firstRow="1" bandRow="1">
                <a:tableStyleId>{5C22544A-7EE6-4342-B048-85BDC9FD1C3A}</a:tableStyleId>
              </a:tblPr>
              <a:tblGrid>
                <a:gridCol w="2521789">
                  <a:extLst>
                    <a:ext uri="{9D8B030D-6E8A-4147-A177-3AD203B41FA5}">
                      <a16:colId xmlns:a16="http://schemas.microsoft.com/office/drawing/2014/main" val="20000"/>
                    </a:ext>
                  </a:extLst>
                </a:gridCol>
              </a:tblGrid>
              <a:tr h="370840">
                <a:tc>
                  <a:txBody>
                    <a:bodyPr/>
                    <a:lstStyle/>
                    <a:p>
                      <a:r>
                        <a:rPr lang="nb-NO" smtClean="0"/>
                        <a:t>Utbetalt</a:t>
                      </a:r>
                      <a:r>
                        <a:rPr lang="nb-NO" baseline="0" smtClean="0"/>
                        <a:t> lønn</a:t>
                      </a:r>
                      <a:endParaRPr lang="nb-NO"/>
                    </a:p>
                  </a:txBody>
                  <a:tcPr/>
                </a:tc>
                <a:extLst>
                  <a:ext uri="{0D108BD9-81ED-4DB2-BD59-A6C34878D82A}">
                    <a16:rowId xmlns:a16="http://schemas.microsoft.com/office/drawing/2014/main" val="10000"/>
                  </a:ext>
                </a:extLst>
              </a:tr>
            </a:tbl>
          </a:graphicData>
        </a:graphic>
      </p:graphicFrame>
      <p:sp>
        <p:nvSpPr>
          <p:cNvPr id="9" name="TekstSylinder 8"/>
          <p:cNvSpPr txBox="1"/>
          <p:nvPr/>
        </p:nvSpPr>
        <p:spPr>
          <a:xfrm>
            <a:off x="316300" y="4382219"/>
            <a:ext cx="2521789" cy="2031325"/>
          </a:xfrm>
          <a:prstGeom prst="rect">
            <a:avLst/>
          </a:prstGeom>
          <a:noFill/>
        </p:spPr>
        <p:txBody>
          <a:bodyPr wrap="square" rtlCol="0">
            <a:spAutoFit/>
          </a:bodyPr>
          <a:lstStyle/>
          <a:p>
            <a:r>
              <a:rPr lang="nb-NO" smtClean="0">
                <a:solidFill>
                  <a:srgbClr val="FF0000"/>
                </a:solidFill>
              </a:rPr>
              <a:t>Dato, sum og hvem det er utbetalt til</a:t>
            </a:r>
          </a:p>
          <a:p>
            <a:endParaRPr lang="nb-NO">
              <a:solidFill>
                <a:srgbClr val="FF0000"/>
              </a:solidFill>
            </a:endParaRPr>
          </a:p>
          <a:p>
            <a:r>
              <a:rPr lang="nb-NO" smtClean="0">
                <a:solidFill>
                  <a:srgbClr val="FF0000"/>
                </a:solidFill>
              </a:rPr>
              <a:t>Underskrift for utbetalt lønn</a:t>
            </a:r>
          </a:p>
          <a:p>
            <a:endParaRPr lang="nb-NO">
              <a:solidFill>
                <a:srgbClr val="FF0000"/>
              </a:solidFill>
            </a:endParaRPr>
          </a:p>
          <a:p>
            <a:r>
              <a:rPr lang="nb-NO" smtClean="0">
                <a:solidFill>
                  <a:srgbClr val="FF0000"/>
                </a:solidFill>
              </a:rPr>
              <a:t>Underskrift mottatt lønn</a:t>
            </a:r>
          </a:p>
        </p:txBody>
      </p:sp>
    </p:spTree>
    <p:extLst>
      <p:ext uri="{BB962C8B-B14F-4D97-AF65-F5344CB8AC3E}">
        <p14:creationId xmlns:p14="http://schemas.microsoft.com/office/powerpoint/2010/main" val="107694531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E</a:t>
            </a:r>
            <a:endParaRPr lang="nb-NO"/>
          </a:p>
        </p:txBody>
      </p:sp>
      <p:pic>
        <p:nvPicPr>
          <p:cNvPr id="921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2240748" y="1449238"/>
            <a:ext cx="5031870" cy="521035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97991087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solidFill>
                  <a:srgbClr val="FF0000"/>
                </a:solidFill>
              </a:rPr>
              <a:t>Bilag E - fasit</a:t>
            </a:r>
            <a:endParaRPr lang="nb-NO">
              <a:solidFill>
                <a:srgbClr val="FF0000"/>
              </a:solidFill>
            </a:endParaRPr>
          </a:p>
        </p:txBody>
      </p:sp>
      <p:pic>
        <p:nvPicPr>
          <p:cNvPr id="10242"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4242692" y="1270794"/>
            <a:ext cx="4612581" cy="4774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 name="Tabell 4"/>
          <p:cNvGraphicFramePr>
            <a:graphicFrameLocks noGrp="1"/>
          </p:cNvGraphicFramePr>
          <p:nvPr>
            <p:extLst>
              <p:ext uri="{D42A27DB-BD31-4B8C-83A1-F6EECF244321}">
                <p14:modId xmlns:p14="http://schemas.microsoft.com/office/powerpoint/2010/main" val="892867583"/>
              </p:ext>
            </p:extLst>
          </p:nvPr>
        </p:nvGraphicFramePr>
        <p:xfrm>
          <a:off x="316301" y="1733430"/>
          <a:ext cx="2694318" cy="640080"/>
        </p:xfrm>
        <a:graphic>
          <a:graphicData uri="http://schemas.openxmlformats.org/drawingml/2006/table">
            <a:tbl>
              <a:tblPr firstRow="1" bandRow="1">
                <a:tableStyleId>{5C22544A-7EE6-4342-B048-85BDC9FD1C3A}</a:tableStyleId>
              </a:tblPr>
              <a:tblGrid>
                <a:gridCol w="2694318">
                  <a:extLst>
                    <a:ext uri="{9D8B030D-6E8A-4147-A177-3AD203B41FA5}">
                      <a16:colId xmlns:a16="http://schemas.microsoft.com/office/drawing/2014/main" val="20000"/>
                    </a:ext>
                  </a:extLst>
                </a:gridCol>
              </a:tblGrid>
              <a:tr h="370840">
                <a:tc>
                  <a:txBody>
                    <a:bodyPr/>
                    <a:lstStyle/>
                    <a:p>
                      <a:r>
                        <a:rPr lang="nb-NO" smtClean="0"/>
                        <a:t>Kredittsalg</a:t>
                      </a:r>
                      <a:r>
                        <a:rPr lang="nb-NO" baseline="0" smtClean="0"/>
                        <a:t> (mottar betaling for tidligere salg)</a:t>
                      </a:r>
                      <a:endParaRPr lang="nb-NO"/>
                    </a:p>
                  </a:txBody>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316301" y="5676182"/>
            <a:ext cx="3562710" cy="369332"/>
          </a:xfrm>
          <a:prstGeom prst="rect">
            <a:avLst/>
          </a:prstGeom>
          <a:noFill/>
        </p:spPr>
        <p:txBody>
          <a:bodyPr wrap="square" rtlCol="0">
            <a:spAutoFit/>
          </a:bodyPr>
          <a:lstStyle/>
          <a:p>
            <a:r>
              <a:rPr lang="nb-NO" smtClean="0">
                <a:solidFill>
                  <a:srgbClr val="FF0000"/>
                </a:solidFill>
              </a:rPr>
              <a:t>En henvisning til hva beløpet gjelder</a:t>
            </a:r>
            <a:endParaRPr lang="nb-NO">
              <a:solidFill>
                <a:srgbClr val="FF0000"/>
              </a:solidFill>
            </a:endParaRPr>
          </a:p>
        </p:txBody>
      </p:sp>
      <p:sp>
        <p:nvSpPr>
          <p:cNvPr id="6" name="TekstSylinder 5"/>
          <p:cNvSpPr txBox="1"/>
          <p:nvPr/>
        </p:nvSpPr>
        <p:spPr>
          <a:xfrm>
            <a:off x="4364966" y="5926347"/>
            <a:ext cx="4339087" cy="646331"/>
          </a:xfrm>
          <a:prstGeom prst="rect">
            <a:avLst/>
          </a:prstGeom>
          <a:noFill/>
          <a:ln w="15875">
            <a:solidFill>
              <a:srgbClr val="FF0000"/>
            </a:solidFill>
          </a:ln>
        </p:spPr>
        <p:txBody>
          <a:bodyPr wrap="square" rtlCol="0">
            <a:spAutoFit/>
          </a:bodyPr>
          <a:lstStyle/>
          <a:p>
            <a:r>
              <a:rPr lang="nb-NO" smtClean="0"/>
              <a:t>Fakturanummer	Beløp	Fakturadato</a:t>
            </a:r>
          </a:p>
          <a:p>
            <a:r>
              <a:rPr lang="nb-NO"/>
              <a:t> </a:t>
            </a:r>
            <a:r>
              <a:rPr lang="nb-NO" smtClean="0"/>
              <a:t>08				1000,00	2010.12.08</a:t>
            </a:r>
            <a:endParaRPr lang="nb-NO"/>
          </a:p>
        </p:txBody>
      </p:sp>
    </p:spTree>
    <p:extLst>
      <p:ext uri="{BB962C8B-B14F-4D97-AF65-F5344CB8AC3E}">
        <p14:creationId xmlns:p14="http://schemas.microsoft.com/office/powerpoint/2010/main" val="9843952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Oppgave 2 - </a:t>
            </a:r>
            <a:r>
              <a:rPr lang="nb-NO" b="1" smtClean="0"/>
              <a:t>Kasseavstemming</a:t>
            </a:r>
            <a:endParaRPr lang="nb-NO" b="1"/>
          </a:p>
        </p:txBody>
      </p:sp>
      <p:sp>
        <p:nvSpPr>
          <p:cNvPr id="3" name="Plassholder for innhold 2"/>
          <p:cNvSpPr>
            <a:spLocks noGrp="1"/>
          </p:cNvSpPr>
          <p:nvPr>
            <p:ph idx="1"/>
          </p:nvPr>
        </p:nvSpPr>
        <p:spPr/>
        <p:txBody>
          <a:bodyPr/>
          <a:lstStyle/>
          <a:p>
            <a:pPr marL="0" lvl="0" indent="0">
              <a:buNone/>
            </a:pPr>
            <a:r>
              <a:rPr lang="nb-NO" sz="2000">
                <a:solidFill>
                  <a:prstClr val="black"/>
                </a:solidFill>
              </a:rPr>
              <a:t>Fokus UB driver fotobedrift, og har arrangert russefotografering på skolen 14.3.11. De selger hver fotografering for 225 kroner, og som giveaway får  kjøperne også litt sjokolade. </a:t>
            </a:r>
          </a:p>
          <a:p>
            <a:pPr marL="0" lvl="0" indent="0">
              <a:buNone/>
            </a:pPr>
            <a:endParaRPr lang="nb-NO" sz="2000">
              <a:solidFill>
                <a:prstClr val="black"/>
              </a:solidFill>
            </a:endParaRPr>
          </a:p>
          <a:p>
            <a:pPr marL="0" lvl="0" indent="0">
              <a:buNone/>
            </a:pPr>
            <a:r>
              <a:rPr lang="nb-NO" sz="2000">
                <a:solidFill>
                  <a:prstClr val="black"/>
                </a:solidFill>
              </a:rPr>
              <a:t>Du skal foreta en kasseavstemming etter denne dagen. </a:t>
            </a:r>
          </a:p>
          <a:p>
            <a:pPr marL="0" lvl="0" indent="0">
              <a:buNone/>
            </a:pPr>
            <a:endParaRPr lang="nb-NO" sz="2000">
              <a:solidFill>
                <a:prstClr val="black"/>
              </a:solidFill>
            </a:endParaRPr>
          </a:p>
          <a:p>
            <a:pPr lvl="0"/>
            <a:r>
              <a:rPr lang="nb-NO" sz="2000">
                <a:solidFill>
                  <a:prstClr val="black"/>
                </a:solidFill>
              </a:rPr>
              <a:t>Ungdomsbedriften hadde 68 kroner i kassa før dagen begynte. Før dette inn på riktig plass i skjemaet</a:t>
            </a:r>
          </a:p>
          <a:p>
            <a:pPr lvl="0"/>
            <a:r>
              <a:rPr lang="nb-NO" sz="2000">
                <a:solidFill>
                  <a:prstClr val="black"/>
                </a:solidFill>
              </a:rPr>
              <a:t>Summer bilagene (dokumentasjonen) og før dem inn på rett plass i skjema</a:t>
            </a:r>
          </a:p>
          <a:p>
            <a:pPr lvl="0"/>
            <a:r>
              <a:rPr lang="nb-NO" sz="2000">
                <a:solidFill>
                  <a:prstClr val="black"/>
                </a:solidFill>
              </a:rPr>
              <a:t>Opptalt kasse ved dagens slutt er kr 829,- Før dette inn på riktig plass</a:t>
            </a:r>
          </a:p>
          <a:p>
            <a:pPr lvl="0"/>
            <a:r>
              <a:rPr lang="nb-NO" sz="2000">
                <a:solidFill>
                  <a:prstClr val="black"/>
                </a:solidFill>
              </a:rPr>
              <a:t>Hvorfor skal kasseavstemminga signeres av to personer? </a:t>
            </a:r>
          </a:p>
          <a:p>
            <a:pPr marL="0" indent="0">
              <a:buNone/>
            </a:pPr>
            <a:endParaRPr lang="nb-NO">
              <a:solidFill>
                <a:srgbClr val="00B050"/>
              </a:solidFill>
            </a:endParaRPr>
          </a:p>
        </p:txBody>
      </p:sp>
    </p:spTree>
    <p:extLst>
      <p:ext uri="{BB962C8B-B14F-4D97-AF65-F5344CB8AC3E}">
        <p14:creationId xmlns:p14="http://schemas.microsoft.com/office/powerpoint/2010/main" val="140427070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mtClean="0"/>
              <a:t>Oppgave 2 – Bilag 1/4</a:t>
            </a:r>
            <a:endParaRPr lang="nb-NO"/>
          </a:p>
        </p:txBody>
      </p:sp>
      <p:pic>
        <p:nvPicPr>
          <p:cNvPr id="7170"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2339752" y="1268760"/>
            <a:ext cx="4209358" cy="54554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21383915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Oppgave 2 – Bilag </a:t>
            </a:r>
            <a:r>
              <a:rPr lang="nb-NO" smtClean="0"/>
              <a:t>2/4</a:t>
            </a:r>
            <a:endParaRPr lang="nb-NO"/>
          </a:p>
        </p:txBody>
      </p:sp>
      <p:pic>
        <p:nvPicPr>
          <p:cNvPr id="819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123728" y="1340768"/>
            <a:ext cx="4293666" cy="532859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875575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Oppgave 2 – Bilag </a:t>
            </a:r>
            <a:r>
              <a:rPr lang="nb-NO" smtClean="0"/>
              <a:t>3/4</a:t>
            </a:r>
            <a:endParaRPr lang="nb-NO"/>
          </a:p>
        </p:txBody>
      </p:sp>
      <p:pic>
        <p:nvPicPr>
          <p:cNvPr id="11266"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555776" y="1628800"/>
            <a:ext cx="4718458" cy="460851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1403920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mtClean="0"/>
              <a:t>Introduksjon</a:t>
            </a:r>
            <a:endParaRPr lang="nb-NO"/>
          </a:p>
        </p:txBody>
      </p:sp>
      <p:sp>
        <p:nvSpPr>
          <p:cNvPr id="5" name="Plassholder for innhold 4"/>
          <p:cNvSpPr>
            <a:spLocks noGrp="1"/>
          </p:cNvSpPr>
          <p:nvPr>
            <p:ph idx="1"/>
          </p:nvPr>
        </p:nvSpPr>
        <p:spPr/>
        <p:txBody>
          <a:bodyPr>
            <a:normAutofit fontScale="92500" lnSpcReduction="20000"/>
          </a:bodyPr>
          <a:lstStyle/>
          <a:p>
            <a:pPr marL="0" lvl="0" indent="0">
              <a:buNone/>
            </a:pPr>
            <a:r>
              <a:rPr lang="nb-NO" smtClean="0">
                <a:solidFill>
                  <a:prstClr val="black"/>
                </a:solidFill>
              </a:rPr>
              <a:t>Hvorfor føre regnskap: </a:t>
            </a:r>
          </a:p>
          <a:p>
            <a:pPr lvl="0"/>
            <a:r>
              <a:rPr lang="nb-NO">
                <a:solidFill>
                  <a:prstClr val="black"/>
                </a:solidFill>
              </a:rPr>
              <a:t>Orden og oversikt</a:t>
            </a:r>
          </a:p>
          <a:p>
            <a:pPr marL="0" lvl="0" indent="0">
              <a:buNone/>
            </a:pPr>
            <a:endParaRPr lang="nb-NO" smtClean="0">
              <a:solidFill>
                <a:prstClr val="black"/>
              </a:solidFill>
            </a:endParaRPr>
          </a:p>
          <a:p>
            <a:pPr marL="0" lvl="0" indent="0">
              <a:buNone/>
            </a:pPr>
            <a:r>
              <a:rPr lang="nb-NO" smtClean="0">
                <a:solidFill>
                  <a:prstClr val="black"/>
                </a:solidFill>
              </a:rPr>
              <a:t>Hvordan føre regnskap:</a:t>
            </a:r>
          </a:p>
          <a:p>
            <a:r>
              <a:rPr lang="nb-NO">
                <a:solidFill>
                  <a:prstClr val="black"/>
                </a:solidFill>
              </a:rPr>
              <a:t>Regnskapets </a:t>
            </a:r>
            <a:r>
              <a:rPr lang="nb-NO" smtClean="0">
                <a:solidFill>
                  <a:prstClr val="black"/>
                </a:solidFill>
              </a:rPr>
              <a:t>oppbygning</a:t>
            </a:r>
          </a:p>
          <a:p>
            <a:pPr lvl="1">
              <a:buFont typeface="Arial" panose="020B0604020202020204" pitchFamily="34" charset="0"/>
              <a:buChar char="•"/>
            </a:pPr>
            <a:r>
              <a:rPr lang="nb-NO" smtClean="0">
                <a:solidFill>
                  <a:prstClr val="black"/>
                </a:solidFill>
              </a:rPr>
              <a:t>Bokføring</a:t>
            </a:r>
            <a:endParaRPr lang="nb-NO">
              <a:solidFill>
                <a:prstClr val="black"/>
              </a:solidFill>
            </a:endParaRPr>
          </a:p>
          <a:p>
            <a:pPr lvl="1">
              <a:buFont typeface="Arial" panose="020B0604020202020204" pitchFamily="34" charset="0"/>
              <a:buChar char="•"/>
            </a:pPr>
            <a:r>
              <a:rPr lang="nb-NO" smtClean="0">
                <a:solidFill>
                  <a:prstClr val="black"/>
                </a:solidFill>
              </a:rPr>
              <a:t>Hvordan kontere bilag</a:t>
            </a:r>
          </a:p>
          <a:p>
            <a:pPr lvl="1">
              <a:buFont typeface="Arial" panose="020B0604020202020204" pitchFamily="34" charset="0"/>
              <a:buChar char="•"/>
            </a:pPr>
            <a:r>
              <a:rPr lang="nb-NO" smtClean="0">
                <a:solidFill>
                  <a:prstClr val="black"/>
                </a:solidFill>
              </a:rPr>
              <a:t>Balanse- og resultatregnskap</a:t>
            </a:r>
          </a:p>
          <a:p>
            <a:pPr lvl="1">
              <a:buFont typeface="Arial" panose="020B0604020202020204" pitchFamily="34" charset="0"/>
              <a:buChar char="•"/>
            </a:pPr>
            <a:r>
              <a:rPr lang="nb-NO" smtClean="0">
                <a:solidFill>
                  <a:prstClr val="black"/>
                </a:solidFill>
              </a:rPr>
              <a:t>Ulike konti</a:t>
            </a:r>
          </a:p>
          <a:p>
            <a:pPr lvl="1">
              <a:buFont typeface="Arial" panose="020B0604020202020204" pitchFamily="34" charset="0"/>
              <a:buChar char="•"/>
            </a:pPr>
            <a:r>
              <a:rPr lang="nb-NO" smtClean="0">
                <a:solidFill>
                  <a:prstClr val="black"/>
                </a:solidFill>
              </a:rPr>
              <a:t>Avstemming</a:t>
            </a:r>
            <a:endParaRPr lang="nb-NO">
              <a:solidFill>
                <a:prstClr val="black"/>
              </a:solidFill>
            </a:endParaRPr>
          </a:p>
          <a:p>
            <a:pPr marL="0" indent="0">
              <a:buNone/>
            </a:pPr>
            <a:endParaRPr lang="nb-NO"/>
          </a:p>
        </p:txBody>
      </p:sp>
    </p:spTree>
    <p:extLst>
      <p:ext uri="{BB962C8B-B14F-4D97-AF65-F5344CB8AC3E}">
        <p14:creationId xmlns:p14="http://schemas.microsoft.com/office/powerpoint/2010/main" val="296031554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a:t>Oppgave 2 – Bilag </a:t>
            </a:r>
            <a:r>
              <a:rPr lang="nb-NO" smtClean="0"/>
              <a:t>4/4</a:t>
            </a:r>
            <a:endParaRPr lang="nb-NO"/>
          </a:p>
        </p:txBody>
      </p:sp>
      <p:pic>
        <p:nvPicPr>
          <p:cNvPr id="12290"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2843808" y="1412776"/>
            <a:ext cx="3168352" cy="519837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3664521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Oppgave 2 - fasit</a:t>
            </a:r>
            <a:endParaRPr lang="nb-NO"/>
          </a:p>
        </p:txBody>
      </p:sp>
      <p:pic>
        <p:nvPicPr>
          <p:cNvPr id="11266"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3933645" y="1423359"/>
            <a:ext cx="5124030" cy="47876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kstSylinder 3"/>
          <p:cNvSpPr txBox="1"/>
          <p:nvPr/>
        </p:nvSpPr>
        <p:spPr>
          <a:xfrm>
            <a:off x="224287" y="1699404"/>
            <a:ext cx="3493698" cy="923330"/>
          </a:xfrm>
          <a:prstGeom prst="rect">
            <a:avLst/>
          </a:prstGeom>
          <a:noFill/>
        </p:spPr>
        <p:txBody>
          <a:bodyPr wrap="square" rtlCol="0">
            <a:spAutoFit/>
          </a:bodyPr>
          <a:lstStyle/>
          <a:p>
            <a:r>
              <a:rPr lang="nb-NO" smtClean="0"/>
              <a:t>Kasseavstemminga skal underskrives av to personer for å sikre at alt er korrekt opptalt.</a:t>
            </a:r>
            <a:endParaRPr lang="nb-NO"/>
          </a:p>
        </p:txBody>
      </p:sp>
    </p:spTree>
    <p:extLst>
      <p:ext uri="{BB962C8B-B14F-4D97-AF65-F5344CB8AC3E}">
        <p14:creationId xmlns:p14="http://schemas.microsoft.com/office/powerpoint/2010/main" val="12780973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smtClean="0"/>
              <a:t>FILM</a:t>
            </a:r>
            <a:r>
              <a:rPr lang="nb-NO" smtClean="0"/>
              <a:t>: Regnskap i en ungdomsbedrift</a:t>
            </a:r>
            <a:endParaRPr lang="nb-NO"/>
          </a:p>
        </p:txBody>
      </p:sp>
      <p:sp>
        <p:nvSpPr>
          <p:cNvPr id="3" name="Plassholder for innhold 2"/>
          <p:cNvSpPr>
            <a:spLocks noGrp="1"/>
          </p:cNvSpPr>
          <p:nvPr>
            <p:ph idx="1"/>
          </p:nvPr>
        </p:nvSpPr>
        <p:spPr/>
        <p:txBody>
          <a:bodyPr/>
          <a:lstStyle/>
          <a:p>
            <a:pPr marL="0" indent="0" algn="ctr">
              <a:buNone/>
            </a:pPr>
            <a:endParaRPr lang="nb-NO" smtClean="0">
              <a:hlinkClick r:id="rId3"/>
            </a:endParaRPr>
          </a:p>
          <a:p>
            <a:pPr marL="0" indent="0" algn="ctr">
              <a:buNone/>
            </a:pPr>
            <a:endParaRPr lang="nb-NO">
              <a:hlinkClick r:id="rId3"/>
            </a:endParaRPr>
          </a:p>
          <a:p>
            <a:pPr marL="0" indent="0" algn="ctr">
              <a:buNone/>
            </a:pPr>
            <a:r>
              <a:rPr lang="nb-NO" smtClean="0">
                <a:hlinkClick r:id="rId3"/>
              </a:rPr>
              <a:t>Regnskap i en ungdomsbedrift</a:t>
            </a:r>
            <a:endParaRPr lang="nb-NO"/>
          </a:p>
        </p:txBody>
      </p:sp>
    </p:spTree>
    <p:extLst>
      <p:ext uri="{BB962C8B-B14F-4D97-AF65-F5344CB8AC3E}">
        <p14:creationId xmlns:p14="http://schemas.microsoft.com/office/powerpoint/2010/main" val="7300645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mtClean="0"/>
              <a:t>Regnskapets oppbygging</a:t>
            </a:r>
            <a:endParaRPr lang="nb-NO"/>
          </a:p>
        </p:txBody>
      </p:sp>
      <p:sp>
        <p:nvSpPr>
          <p:cNvPr id="7" name="Rectangle 36"/>
          <p:cNvSpPr>
            <a:spLocks noGrp="1" noChangeArrowheads="1"/>
          </p:cNvSpPr>
          <p:nvPr>
            <p:ph sz="half" idx="1"/>
          </p:nvPr>
        </p:nvSpPr>
        <p:spPr bwMode="auto">
          <a:xfrm>
            <a:off x="457199" y="1600200"/>
            <a:ext cx="3752491" cy="3571875"/>
          </a:xfrm>
          <a:prstGeom prst="rect">
            <a:avLst/>
          </a:prstGeom>
          <a:solidFill>
            <a:schemeClr val="bg1"/>
          </a:solidFill>
          <a:ln w="9525">
            <a:noFill/>
            <a:miter lim="800000"/>
            <a:headEnd/>
            <a:tailEn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marL="0" indent="0" eaLnBrk="0" hangingPunct="0">
              <a:buNone/>
              <a:defRPr/>
            </a:pPr>
            <a:r>
              <a:rPr lang="nb-NO" sz="1800" smtClean="0">
                <a:solidFill>
                  <a:srgbClr val="000000"/>
                </a:solidFill>
              </a:rPr>
              <a:t>Eksempel regnskap </a:t>
            </a:r>
            <a:r>
              <a:rPr lang="nb-NO" sz="1800">
                <a:solidFill>
                  <a:srgbClr val="000000"/>
                </a:solidFill>
              </a:rPr>
              <a:t>privatøkonomi</a:t>
            </a:r>
          </a:p>
          <a:p>
            <a:pPr eaLnBrk="0" hangingPunct="0">
              <a:defRPr/>
            </a:pPr>
            <a:endParaRPr lang="nb-NO" sz="1800">
              <a:solidFill>
                <a:srgbClr val="000000"/>
              </a:solidFill>
            </a:endParaRPr>
          </a:p>
          <a:p>
            <a:pPr marL="0" indent="0" eaLnBrk="0" hangingPunct="0">
              <a:buNone/>
              <a:defRPr/>
            </a:pPr>
            <a:endParaRPr lang="nb-NO" sz="1800" smtClean="0">
              <a:solidFill>
                <a:srgbClr val="000000"/>
              </a:solidFill>
            </a:endParaRPr>
          </a:p>
          <a:p>
            <a:pPr marL="0" indent="0" eaLnBrk="0" hangingPunct="0">
              <a:buNone/>
              <a:defRPr/>
            </a:pPr>
            <a:r>
              <a:rPr lang="nb-NO" sz="1800" smtClean="0">
                <a:solidFill>
                  <a:srgbClr val="000000"/>
                </a:solidFill>
              </a:rPr>
              <a:t>Lønn </a:t>
            </a:r>
            <a:r>
              <a:rPr lang="nb-NO" sz="1800">
                <a:solidFill>
                  <a:srgbClr val="000000"/>
                </a:solidFill>
              </a:rPr>
              <a:t>utbetalt januar 	kr 5 500</a:t>
            </a:r>
          </a:p>
          <a:p>
            <a:pPr eaLnBrk="0" hangingPunct="0">
              <a:buFontTx/>
              <a:buChar char="-"/>
              <a:defRPr/>
            </a:pPr>
            <a:r>
              <a:rPr lang="nb-NO" sz="1800" smtClean="0">
                <a:solidFill>
                  <a:srgbClr val="000000"/>
                </a:solidFill>
              </a:rPr>
              <a:t>bensin</a:t>
            </a:r>
            <a:r>
              <a:rPr lang="nb-NO" sz="1800">
                <a:solidFill>
                  <a:srgbClr val="000000"/>
                </a:solidFill>
              </a:rPr>
              <a:t>		</a:t>
            </a:r>
            <a:r>
              <a:rPr lang="nb-NO" sz="1800" smtClean="0">
                <a:solidFill>
                  <a:srgbClr val="000000"/>
                </a:solidFill>
              </a:rPr>
              <a:t>	kr </a:t>
            </a:r>
            <a:r>
              <a:rPr lang="nb-NO" sz="1800">
                <a:solidFill>
                  <a:srgbClr val="000000"/>
                </a:solidFill>
              </a:rPr>
              <a:t>1 324</a:t>
            </a:r>
          </a:p>
          <a:p>
            <a:pPr eaLnBrk="0" hangingPunct="0">
              <a:buFontTx/>
              <a:buChar char="-"/>
              <a:defRPr/>
            </a:pPr>
            <a:r>
              <a:rPr lang="nb-NO" sz="1800">
                <a:solidFill>
                  <a:srgbClr val="000000"/>
                </a:solidFill>
              </a:rPr>
              <a:t> kino/kiosk		kr    </a:t>
            </a:r>
            <a:r>
              <a:rPr lang="nb-NO" sz="1800" smtClean="0">
                <a:solidFill>
                  <a:srgbClr val="000000"/>
                </a:solidFill>
              </a:rPr>
              <a:t>435</a:t>
            </a:r>
          </a:p>
          <a:p>
            <a:pPr eaLnBrk="0" hangingPunct="0">
              <a:buFontTx/>
              <a:buChar char="-"/>
              <a:defRPr/>
            </a:pPr>
            <a:r>
              <a:rPr lang="nb-NO" sz="1800" smtClean="0">
                <a:solidFill>
                  <a:srgbClr val="000000"/>
                </a:solidFill>
              </a:rPr>
              <a:t> klær</a:t>
            </a:r>
            <a:r>
              <a:rPr lang="nb-NO" sz="1800">
                <a:solidFill>
                  <a:srgbClr val="000000"/>
                </a:solidFill>
              </a:rPr>
              <a:t>			</a:t>
            </a:r>
            <a:r>
              <a:rPr lang="nb-NO" sz="1800" smtClean="0">
                <a:solidFill>
                  <a:srgbClr val="000000"/>
                </a:solidFill>
              </a:rPr>
              <a:t>	</a:t>
            </a:r>
            <a:r>
              <a:rPr lang="nb-NO" sz="1800" u="sng" smtClean="0">
                <a:solidFill>
                  <a:srgbClr val="000000"/>
                </a:solidFill>
              </a:rPr>
              <a:t>kr  </a:t>
            </a:r>
            <a:r>
              <a:rPr lang="nb-NO" sz="1800" u="sng">
                <a:solidFill>
                  <a:srgbClr val="000000"/>
                </a:solidFill>
              </a:rPr>
              <a:t>1370</a:t>
            </a:r>
          </a:p>
          <a:p>
            <a:pPr marL="0" indent="0" eaLnBrk="0" hangingPunct="0">
              <a:buNone/>
              <a:defRPr/>
            </a:pPr>
            <a:r>
              <a:rPr lang="nb-NO" sz="1800" smtClean="0">
                <a:solidFill>
                  <a:srgbClr val="000000"/>
                </a:solidFill>
              </a:rPr>
              <a:t>= </a:t>
            </a:r>
            <a:r>
              <a:rPr lang="nb-NO" sz="1800">
                <a:solidFill>
                  <a:srgbClr val="000000"/>
                </a:solidFill>
              </a:rPr>
              <a:t>Overskudd		</a:t>
            </a:r>
            <a:r>
              <a:rPr lang="nb-NO" sz="1800" smtClean="0">
                <a:solidFill>
                  <a:srgbClr val="000000"/>
                </a:solidFill>
              </a:rPr>
              <a:t>	kr </a:t>
            </a:r>
            <a:r>
              <a:rPr lang="nb-NO" sz="1800">
                <a:solidFill>
                  <a:srgbClr val="000000"/>
                </a:solidFill>
              </a:rPr>
              <a:t>2 371</a:t>
            </a:r>
          </a:p>
        </p:txBody>
      </p:sp>
      <p:pic>
        <p:nvPicPr>
          <p:cNvPr id="1026" name="Picture 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4923893" y="2305228"/>
            <a:ext cx="3487214" cy="3176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 3"/>
          <p:cNvGraphicFramePr>
            <a:graphicFrameLocks noGrp="1"/>
          </p:cNvGraphicFramePr>
          <p:nvPr>
            <p:extLst>
              <p:ext uri="{D42A27DB-BD31-4B8C-83A1-F6EECF244321}">
                <p14:modId xmlns:p14="http://schemas.microsoft.com/office/powerpoint/2010/main" val="176806534"/>
              </p:ext>
            </p:extLst>
          </p:nvPr>
        </p:nvGraphicFramePr>
        <p:xfrm>
          <a:off x="4991819" y="2333082"/>
          <a:ext cx="3419288" cy="451390"/>
        </p:xfrm>
        <a:graphic>
          <a:graphicData uri="http://schemas.openxmlformats.org/drawingml/2006/table">
            <a:tbl>
              <a:tblPr firstRow="1" bandRow="1">
                <a:tableStyleId>{93296810-A885-4BE3-A3E7-6D5BEEA58F35}</a:tableStyleId>
              </a:tblPr>
              <a:tblGrid>
                <a:gridCol w="3419288">
                  <a:extLst>
                    <a:ext uri="{9D8B030D-6E8A-4147-A177-3AD203B41FA5}">
                      <a16:colId xmlns:a16="http://schemas.microsoft.com/office/drawing/2014/main" val="20000"/>
                    </a:ext>
                  </a:extLst>
                </a:gridCol>
              </a:tblGrid>
              <a:tr h="451390">
                <a:tc>
                  <a:txBody>
                    <a:bodyPr/>
                    <a:lstStyle/>
                    <a:p>
                      <a:pPr algn="ctr"/>
                      <a:r>
                        <a:rPr lang="nb-NO" smtClean="0"/>
                        <a:t>Resultatregnskap</a:t>
                      </a:r>
                      <a:endParaRPr lang="nb-NO"/>
                    </a:p>
                  </a:txBody>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315333644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b="1" smtClean="0"/>
              <a:t>FILM</a:t>
            </a:r>
            <a:r>
              <a:rPr lang="nb-NO" smtClean="0"/>
              <a:t>: T-konto og balanseregnskap</a:t>
            </a:r>
            <a:endParaRPr lang="nb-NO"/>
          </a:p>
        </p:txBody>
      </p:sp>
      <p:sp>
        <p:nvSpPr>
          <p:cNvPr id="6" name="Plassholder for innhold 5"/>
          <p:cNvSpPr>
            <a:spLocks noGrp="1"/>
          </p:cNvSpPr>
          <p:nvPr>
            <p:ph idx="1"/>
          </p:nvPr>
        </p:nvSpPr>
        <p:spPr/>
        <p:txBody>
          <a:bodyPr/>
          <a:lstStyle/>
          <a:p>
            <a:pPr marL="0" indent="0">
              <a:buNone/>
            </a:pPr>
            <a:endParaRPr lang="nb-NO" u="sng" smtClean="0">
              <a:hlinkClick r:id="rId3"/>
            </a:endParaRPr>
          </a:p>
          <a:p>
            <a:pPr marL="0" indent="0">
              <a:buNone/>
            </a:pPr>
            <a:endParaRPr lang="nb-NO" u="sng">
              <a:hlinkClick r:id="rId3"/>
            </a:endParaRPr>
          </a:p>
          <a:p>
            <a:pPr marL="0" indent="0" algn="ctr">
              <a:buNone/>
            </a:pPr>
            <a:r>
              <a:rPr lang="nb-NO" smtClean="0">
                <a:hlinkClick r:id="rId3"/>
              </a:rPr>
              <a:t>T-konto og balanseregnskap</a:t>
            </a:r>
            <a:endParaRPr lang="nb-NO" smtClean="0"/>
          </a:p>
          <a:p>
            <a:pPr marL="0" indent="0" algn="ctr">
              <a:buNone/>
            </a:pPr>
            <a:endParaRPr lang="nb-NO"/>
          </a:p>
          <a:p>
            <a:pPr marL="0" indent="0" algn="ctr">
              <a:buNone/>
            </a:pPr>
            <a:endParaRPr lang="nb-NO"/>
          </a:p>
        </p:txBody>
      </p:sp>
    </p:spTree>
    <p:extLst>
      <p:ext uri="{BB962C8B-B14F-4D97-AF65-F5344CB8AC3E}">
        <p14:creationId xmlns:p14="http://schemas.microsoft.com/office/powerpoint/2010/main" val="3065507622"/>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Plassholder for innhold 3"/>
          <p:cNvSpPr>
            <a:spLocks noGrp="1"/>
          </p:cNvSpPr>
          <p:nvPr>
            <p:ph sz="half" idx="1"/>
          </p:nvPr>
        </p:nvSpPr>
        <p:spPr/>
        <p:txBody>
          <a:bodyPr/>
          <a:lstStyle/>
          <a:p>
            <a:pPr marL="0" indent="0">
              <a:buNone/>
            </a:pPr>
            <a:endParaRPr lang="nb-NO" smtClean="0">
              <a:solidFill>
                <a:srgbClr val="00B050"/>
              </a:solidFill>
            </a:endParaRPr>
          </a:p>
          <a:p>
            <a:pPr marL="0" indent="0">
              <a:buNone/>
            </a:pPr>
            <a:endParaRPr lang="nb-NO">
              <a:solidFill>
                <a:srgbClr val="00B050"/>
              </a:solidFill>
            </a:endParaRPr>
          </a:p>
        </p:txBody>
      </p:sp>
      <p:pic>
        <p:nvPicPr>
          <p:cNvPr id="2050" name="Picture 2"/>
          <p:cNvPicPr>
            <a:picLocks noGrp="1" noChangeAspect="1" noChangeArrowheads="1"/>
          </p:cNvPicPr>
          <p:nvPr>
            <p:ph sz="half" idx="2"/>
          </p:nvPr>
        </p:nvPicPr>
        <p:blipFill>
          <a:blip r:embed="rId3">
            <a:extLst>
              <a:ext uri="{28A0092B-C50C-407E-A947-70E740481C1C}">
                <a14:useLocalDpi xmlns:a14="http://schemas.microsoft.com/office/drawing/2010/main"/>
              </a:ext>
            </a:extLst>
          </a:blip>
          <a:stretch>
            <a:fillRect/>
          </a:stretch>
        </p:blipFill>
        <p:spPr bwMode="auto">
          <a:xfrm>
            <a:off x="672418" y="1906234"/>
            <a:ext cx="2932430" cy="29994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tel 1"/>
          <p:cNvSpPr>
            <a:spLocks noGrp="1"/>
          </p:cNvSpPr>
          <p:nvPr>
            <p:ph type="title"/>
          </p:nvPr>
        </p:nvSpPr>
        <p:spPr/>
        <p:txBody>
          <a:bodyPr/>
          <a:lstStyle/>
          <a:p>
            <a:r>
              <a:rPr lang="nb-NO" smtClean="0"/>
              <a:t>Regnskapets oppbygging</a:t>
            </a:r>
            <a:endParaRPr lang="nb-NO"/>
          </a:p>
        </p:txBody>
      </p:sp>
      <p:pic>
        <p:nvPicPr>
          <p:cNvPr id="1229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5261753" y="1906939"/>
            <a:ext cx="2932113" cy="2998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5063706" y="4010181"/>
            <a:ext cx="1664103" cy="369332"/>
          </a:xfrm>
          <a:prstGeom prst="rect">
            <a:avLst/>
          </a:prstGeom>
          <a:noFill/>
        </p:spPr>
        <p:txBody>
          <a:bodyPr wrap="square" rtlCol="0">
            <a:spAutoFit/>
          </a:bodyPr>
          <a:lstStyle/>
          <a:p>
            <a:r>
              <a:rPr lang="nb-NO" smtClean="0"/>
              <a:t>Scooter 15 000</a:t>
            </a:r>
            <a:endParaRPr lang="nb-NO"/>
          </a:p>
        </p:txBody>
      </p:sp>
      <p:sp>
        <p:nvSpPr>
          <p:cNvPr id="5" name="TekstSylinder 4"/>
          <p:cNvSpPr txBox="1"/>
          <p:nvPr/>
        </p:nvSpPr>
        <p:spPr>
          <a:xfrm>
            <a:off x="5063706" y="4502989"/>
            <a:ext cx="1664103" cy="369332"/>
          </a:xfrm>
          <a:prstGeom prst="rect">
            <a:avLst/>
          </a:prstGeom>
          <a:noFill/>
        </p:spPr>
        <p:txBody>
          <a:bodyPr wrap="square" rtlCol="0">
            <a:spAutoFit/>
          </a:bodyPr>
          <a:lstStyle/>
          <a:p>
            <a:r>
              <a:rPr lang="nb-NO" smtClean="0"/>
              <a:t>Kasse 800</a:t>
            </a:r>
            <a:endParaRPr lang="nb-NO"/>
          </a:p>
        </p:txBody>
      </p:sp>
      <p:sp>
        <p:nvSpPr>
          <p:cNvPr id="6" name="TekstSylinder 5"/>
          <p:cNvSpPr txBox="1"/>
          <p:nvPr/>
        </p:nvSpPr>
        <p:spPr>
          <a:xfrm>
            <a:off x="6875252" y="4010181"/>
            <a:ext cx="1803371" cy="369332"/>
          </a:xfrm>
          <a:prstGeom prst="rect">
            <a:avLst/>
          </a:prstGeom>
          <a:noFill/>
        </p:spPr>
        <p:txBody>
          <a:bodyPr wrap="square" rtlCol="0">
            <a:spAutoFit/>
          </a:bodyPr>
          <a:lstStyle/>
          <a:p>
            <a:r>
              <a:rPr lang="nb-NO" smtClean="0"/>
              <a:t>Innskutt EK 5000</a:t>
            </a:r>
            <a:endParaRPr lang="nb-NO"/>
          </a:p>
        </p:txBody>
      </p:sp>
      <p:sp>
        <p:nvSpPr>
          <p:cNvPr id="9" name="TekstSylinder 8"/>
          <p:cNvSpPr txBox="1"/>
          <p:nvPr/>
        </p:nvSpPr>
        <p:spPr>
          <a:xfrm>
            <a:off x="6875251" y="4379513"/>
            <a:ext cx="1803371" cy="369332"/>
          </a:xfrm>
          <a:prstGeom prst="rect">
            <a:avLst/>
          </a:prstGeom>
          <a:noFill/>
        </p:spPr>
        <p:txBody>
          <a:bodyPr wrap="square" rtlCol="0">
            <a:spAutoFit/>
          </a:bodyPr>
          <a:lstStyle/>
          <a:p>
            <a:r>
              <a:rPr lang="nb-NO" smtClean="0"/>
              <a:t>Opptjent EK 800</a:t>
            </a:r>
            <a:endParaRPr lang="nb-NO"/>
          </a:p>
        </p:txBody>
      </p:sp>
      <p:sp>
        <p:nvSpPr>
          <p:cNvPr id="10" name="TekstSylinder 9"/>
          <p:cNvSpPr txBox="1"/>
          <p:nvPr/>
        </p:nvSpPr>
        <p:spPr>
          <a:xfrm>
            <a:off x="6875252" y="4748845"/>
            <a:ext cx="1630393" cy="369332"/>
          </a:xfrm>
          <a:prstGeom prst="rect">
            <a:avLst/>
          </a:prstGeom>
          <a:noFill/>
        </p:spPr>
        <p:txBody>
          <a:bodyPr wrap="square" rtlCol="0">
            <a:spAutoFit/>
          </a:bodyPr>
          <a:lstStyle/>
          <a:p>
            <a:r>
              <a:rPr lang="nb-NO" smtClean="0"/>
              <a:t>Gjeld 10 000</a:t>
            </a:r>
            <a:endParaRPr lang="nb-NO"/>
          </a:p>
        </p:txBody>
      </p:sp>
      <p:cxnSp>
        <p:nvCxnSpPr>
          <p:cNvPr id="12" name="Rett linje 11"/>
          <p:cNvCxnSpPr/>
          <p:nvPr/>
        </p:nvCxnSpPr>
        <p:spPr>
          <a:xfrm flipV="1">
            <a:off x="5063706" y="5434642"/>
            <a:ext cx="3510951" cy="8626"/>
          </a:xfrm>
          <a:prstGeom prst="line">
            <a:avLst/>
          </a:prstGeom>
          <a:ln>
            <a:solidFill>
              <a:schemeClr val="bg1">
                <a:lumMod val="50000"/>
              </a:schemeClr>
            </a:solidFill>
          </a:ln>
        </p:spPr>
        <p:style>
          <a:lnRef idx="2">
            <a:schemeClr val="accent1"/>
          </a:lnRef>
          <a:fillRef idx="0">
            <a:schemeClr val="accent1"/>
          </a:fillRef>
          <a:effectRef idx="1">
            <a:schemeClr val="accent1"/>
          </a:effectRef>
          <a:fontRef idx="minor">
            <a:schemeClr val="tx1"/>
          </a:fontRef>
        </p:style>
      </p:cxnSp>
      <p:sp>
        <p:nvSpPr>
          <p:cNvPr id="13" name="TekstSylinder 12"/>
          <p:cNvSpPr txBox="1"/>
          <p:nvPr/>
        </p:nvSpPr>
        <p:spPr>
          <a:xfrm>
            <a:off x="5348377" y="5641675"/>
            <a:ext cx="1664103" cy="369332"/>
          </a:xfrm>
          <a:prstGeom prst="rect">
            <a:avLst/>
          </a:prstGeom>
          <a:noFill/>
        </p:spPr>
        <p:txBody>
          <a:bodyPr wrap="square" rtlCol="0">
            <a:spAutoFit/>
          </a:bodyPr>
          <a:lstStyle/>
          <a:p>
            <a:r>
              <a:rPr lang="nb-NO" smtClean="0"/>
              <a:t>15 800</a:t>
            </a:r>
            <a:endParaRPr lang="nb-NO"/>
          </a:p>
        </p:txBody>
      </p:sp>
      <p:sp>
        <p:nvSpPr>
          <p:cNvPr id="16" name="TekstSylinder 15"/>
          <p:cNvSpPr txBox="1"/>
          <p:nvPr/>
        </p:nvSpPr>
        <p:spPr>
          <a:xfrm>
            <a:off x="7147381" y="5664678"/>
            <a:ext cx="1664103" cy="369332"/>
          </a:xfrm>
          <a:prstGeom prst="rect">
            <a:avLst/>
          </a:prstGeom>
          <a:noFill/>
        </p:spPr>
        <p:txBody>
          <a:bodyPr wrap="square" rtlCol="0">
            <a:spAutoFit/>
          </a:bodyPr>
          <a:lstStyle/>
          <a:p>
            <a:r>
              <a:rPr lang="nb-NO" smtClean="0"/>
              <a:t>15 800</a:t>
            </a:r>
            <a:endParaRPr lang="nb-NO"/>
          </a:p>
        </p:txBody>
      </p:sp>
    </p:spTree>
    <p:extLst>
      <p:ext uri="{BB962C8B-B14F-4D97-AF65-F5344CB8AC3E}">
        <p14:creationId xmlns:p14="http://schemas.microsoft.com/office/powerpoint/2010/main" val="71532974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a:xfrm>
            <a:off x="457200" y="316397"/>
            <a:ext cx="5971628" cy="892574"/>
          </a:xfrm>
        </p:spPr>
        <p:txBody>
          <a:bodyPr>
            <a:normAutofit fontScale="90000"/>
          </a:bodyPr>
          <a:lstStyle/>
          <a:p>
            <a:r>
              <a:rPr lang="nb-NO" smtClean="0"/>
              <a:t>Regnskapets oppbygging - </a:t>
            </a:r>
            <a:r>
              <a:rPr lang="nb-NO"/>
              <a:t/>
            </a:r>
            <a:br>
              <a:rPr lang="nb-NO"/>
            </a:br>
            <a:r>
              <a:rPr lang="nb-NO" smtClean="0"/>
              <a:t>hvilke </a:t>
            </a:r>
            <a:r>
              <a:rPr lang="nb-NO"/>
              <a:t>konti trenger ungdomsbedriften?</a:t>
            </a:r>
            <a:br>
              <a:rPr lang="nb-NO"/>
            </a:br>
            <a:endParaRPr lang="nb-NO"/>
          </a:p>
        </p:txBody>
      </p:sp>
      <p:sp>
        <p:nvSpPr>
          <p:cNvPr id="6" name="Plassholder for innhold 5"/>
          <p:cNvSpPr>
            <a:spLocks noGrp="1"/>
          </p:cNvSpPr>
          <p:nvPr>
            <p:ph sz="half" idx="2"/>
          </p:nvPr>
        </p:nvSpPr>
        <p:spPr>
          <a:xfrm>
            <a:off x="4648200" y="1409700"/>
            <a:ext cx="4038600" cy="4525963"/>
          </a:xfrm>
        </p:spPr>
        <p:txBody>
          <a:bodyPr>
            <a:normAutofit fontScale="92500" lnSpcReduction="20000"/>
          </a:bodyPr>
          <a:lstStyle/>
          <a:p>
            <a:pPr>
              <a:lnSpc>
                <a:spcPct val="90000"/>
              </a:lnSpc>
              <a:buNone/>
              <a:defRPr/>
            </a:pPr>
            <a:endParaRPr lang="nb-NO" sz="2000"/>
          </a:p>
          <a:p>
            <a:pPr>
              <a:lnSpc>
                <a:spcPct val="90000"/>
              </a:lnSpc>
              <a:buNone/>
              <a:defRPr/>
            </a:pPr>
            <a:r>
              <a:rPr lang="nb-NO" b="1"/>
              <a:t>Resultatkonti </a:t>
            </a:r>
          </a:p>
          <a:p>
            <a:pPr marL="558800" lvl="1">
              <a:lnSpc>
                <a:spcPct val="90000"/>
              </a:lnSpc>
              <a:buFont typeface="Arial" panose="020B0604020202020204" pitchFamily="34" charset="0"/>
              <a:buChar char="•"/>
              <a:defRPr/>
            </a:pPr>
            <a:r>
              <a:rPr lang="nb-NO" sz="1600"/>
              <a:t>Inntektskonti </a:t>
            </a:r>
          </a:p>
          <a:p>
            <a:pPr marL="896938" lvl="2" indent="-174625">
              <a:lnSpc>
                <a:spcPct val="90000"/>
              </a:lnSpc>
              <a:buNone/>
              <a:defRPr/>
            </a:pPr>
            <a:r>
              <a:rPr lang="nb-NO" sz="1600"/>
              <a:t>f eks: salgsinntekter/annen inntekt</a:t>
            </a:r>
          </a:p>
          <a:p>
            <a:pPr marL="558800" lvl="1">
              <a:lnSpc>
                <a:spcPct val="90000"/>
              </a:lnSpc>
              <a:buFont typeface="Arial" panose="020B0604020202020204" pitchFamily="34" charset="0"/>
              <a:buChar char="•"/>
              <a:defRPr/>
            </a:pPr>
            <a:r>
              <a:rPr lang="nb-NO" sz="1600"/>
              <a:t>Kostnadskonti </a:t>
            </a:r>
          </a:p>
          <a:p>
            <a:pPr marL="450850" lvl="1" indent="-177800">
              <a:lnSpc>
                <a:spcPct val="90000"/>
              </a:lnSpc>
              <a:buNone/>
              <a:defRPr/>
            </a:pPr>
            <a:r>
              <a:rPr lang="nb-NO" sz="1600"/>
              <a:t>        f eks: varekostnad/lønn/kontorrekvisita         markedsføring/reiseutgifter/diverse utgifter</a:t>
            </a:r>
          </a:p>
          <a:p>
            <a:pPr>
              <a:lnSpc>
                <a:spcPct val="90000"/>
              </a:lnSpc>
              <a:buNone/>
              <a:defRPr/>
            </a:pPr>
            <a:endParaRPr lang="nb-NO" b="1"/>
          </a:p>
          <a:p>
            <a:pPr>
              <a:lnSpc>
                <a:spcPct val="90000"/>
              </a:lnSpc>
              <a:buNone/>
              <a:defRPr/>
            </a:pPr>
            <a:r>
              <a:rPr lang="nb-NO" b="1"/>
              <a:t>Balansekonti</a:t>
            </a:r>
          </a:p>
          <a:p>
            <a:pPr marL="558800" lvl="1">
              <a:lnSpc>
                <a:spcPct val="90000"/>
              </a:lnSpc>
              <a:buFont typeface="Arial" panose="020B0604020202020204" pitchFamily="34" charset="0"/>
              <a:buChar char="•"/>
              <a:defRPr/>
            </a:pPr>
            <a:r>
              <a:rPr lang="nb-NO" sz="1600"/>
              <a:t>Konti for eiendeler </a:t>
            </a:r>
          </a:p>
          <a:p>
            <a:pPr marL="450850" lvl="1" indent="-177800">
              <a:lnSpc>
                <a:spcPct val="90000"/>
              </a:lnSpc>
              <a:buNone/>
              <a:defRPr/>
            </a:pPr>
            <a:r>
              <a:rPr lang="nb-NO" sz="1600"/>
              <a:t>	     f eks: kasse/bank/kundefordring/ varebeholdning med mer</a:t>
            </a:r>
          </a:p>
          <a:p>
            <a:pPr marL="558800" lvl="1">
              <a:lnSpc>
                <a:spcPct val="90000"/>
              </a:lnSpc>
              <a:buFont typeface="Arial" panose="020B0604020202020204" pitchFamily="34" charset="0"/>
              <a:buChar char="•"/>
              <a:defRPr/>
            </a:pPr>
            <a:r>
              <a:rPr lang="nb-NO" sz="1600"/>
              <a:t>Konti for gjeld</a:t>
            </a:r>
          </a:p>
          <a:p>
            <a:pPr marL="450850" lvl="1" indent="-177800">
              <a:lnSpc>
                <a:spcPct val="90000"/>
              </a:lnSpc>
              <a:buNone/>
              <a:defRPr/>
            </a:pPr>
            <a:r>
              <a:rPr lang="nb-NO" sz="1600"/>
              <a:t>	     </a:t>
            </a:r>
            <a:r>
              <a:rPr lang="nb-NO" sz="1600" smtClean="0"/>
              <a:t>feks</a:t>
            </a:r>
            <a:r>
              <a:rPr lang="nb-NO" sz="1600"/>
              <a:t>: leverandørgjeld/mellomregning</a:t>
            </a:r>
          </a:p>
          <a:p>
            <a:pPr marL="558800" lvl="1">
              <a:lnSpc>
                <a:spcPct val="90000"/>
              </a:lnSpc>
              <a:buFont typeface="Arial" panose="020B0604020202020204" pitchFamily="34" charset="0"/>
              <a:buChar char="•"/>
              <a:defRPr/>
            </a:pPr>
            <a:r>
              <a:rPr lang="nb-NO" sz="1600"/>
              <a:t>Konti for egenkapital</a:t>
            </a:r>
          </a:p>
          <a:p>
            <a:pPr marL="450850" lvl="1" indent="-177800">
              <a:lnSpc>
                <a:spcPct val="90000"/>
              </a:lnSpc>
              <a:buNone/>
              <a:defRPr/>
            </a:pPr>
            <a:r>
              <a:rPr lang="nb-NO" sz="1600"/>
              <a:t>         f eks: innskutt egenkapital/</a:t>
            </a:r>
          </a:p>
          <a:p>
            <a:pPr marL="450850" lvl="1" indent="-177800">
              <a:lnSpc>
                <a:spcPct val="90000"/>
              </a:lnSpc>
              <a:buNone/>
              <a:defRPr/>
            </a:pPr>
            <a:r>
              <a:rPr lang="nb-NO" sz="1600"/>
              <a:t>	      opptjent egenkapital</a:t>
            </a:r>
          </a:p>
          <a:p>
            <a:pPr lvl="3">
              <a:lnSpc>
                <a:spcPct val="90000"/>
              </a:lnSpc>
              <a:buNone/>
              <a:defRPr/>
            </a:pPr>
            <a:endParaRPr lang="nb-NO"/>
          </a:p>
          <a:p>
            <a:pPr marL="896938" lvl="2" indent="-174625">
              <a:lnSpc>
                <a:spcPct val="90000"/>
              </a:lnSpc>
              <a:buNone/>
              <a:defRPr/>
            </a:pPr>
            <a:endParaRPr lang="nb-NO" sz="1800"/>
          </a:p>
          <a:p>
            <a:pPr lvl="3">
              <a:lnSpc>
                <a:spcPct val="90000"/>
              </a:lnSpc>
              <a:defRPr/>
            </a:pPr>
            <a:endParaRPr lang="nb-NO" sz="1600"/>
          </a:p>
          <a:p>
            <a:pPr marL="450850" lvl="1" indent="-177800">
              <a:lnSpc>
                <a:spcPct val="90000"/>
              </a:lnSpc>
              <a:defRPr/>
            </a:pPr>
            <a:endParaRPr lang="nb-NO" sz="2000"/>
          </a:p>
          <a:p>
            <a:pPr>
              <a:lnSpc>
                <a:spcPct val="90000"/>
              </a:lnSpc>
              <a:buNone/>
              <a:defRPr/>
            </a:pPr>
            <a:endParaRPr lang="nb-NO" sz="1800"/>
          </a:p>
          <a:p>
            <a:pPr>
              <a:lnSpc>
                <a:spcPct val="90000"/>
              </a:lnSpc>
              <a:buNone/>
              <a:defRPr/>
            </a:pPr>
            <a:endParaRPr lang="nb-NO" sz="1800"/>
          </a:p>
          <a:p>
            <a:pPr marL="450850" lvl="1" indent="-177800">
              <a:lnSpc>
                <a:spcPct val="90000"/>
              </a:lnSpc>
              <a:buNone/>
              <a:defRPr/>
            </a:pPr>
            <a:endParaRPr lang="nb-NO" sz="1500"/>
          </a:p>
          <a:p>
            <a:pPr marL="896938" lvl="2" indent="-174625">
              <a:lnSpc>
                <a:spcPct val="90000"/>
              </a:lnSpc>
              <a:buNone/>
              <a:defRPr/>
            </a:pPr>
            <a:endParaRPr lang="nb-NO" sz="1300"/>
          </a:p>
          <a:p>
            <a:endParaRPr lang="nb-NO"/>
          </a:p>
        </p:txBody>
      </p:sp>
      <p:pic>
        <p:nvPicPr>
          <p:cNvPr id="7" name="Picture 4" descr="iStock_000004447383Small"/>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826814" y="1600200"/>
            <a:ext cx="3299372"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868142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5EA1B40D-2220-4EAA-9A6D-849548D45DAF}" type="slidenum">
              <a:rPr lang="nb-NO" sz="900" smtClean="0">
                <a:solidFill>
                  <a:schemeClr val="bg1"/>
                </a:solidFill>
              </a:rPr>
              <a:pPr>
                <a:defRPr/>
              </a:pPr>
              <a:t>27</a:t>
            </a:fld>
            <a:endParaRPr lang="nb-NO" sz="900" smtClean="0">
              <a:solidFill>
                <a:schemeClr val="bg1"/>
              </a:solidFill>
            </a:endParaRPr>
          </a:p>
        </p:txBody>
      </p:sp>
      <p:sp>
        <p:nvSpPr>
          <p:cNvPr id="983042" name="Rectangle 2"/>
          <p:cNvSpPr>
            <a:spLocks noGrp="1" noChangeArrowheads="1"/>
          </p:cNvSpPr>
          <p:nvPr>
            <p:ph type="title"/>
          </p:nvPr>
        </p:nvSpPr>
        <p:spPr>
          <a:xfrm>
            <a:off x="0" y="234951"/>
            <a:ext cx="7127875" cy="762000"/>
          </a:xfrm>
        </p:spPr>
        <p:txBody>
          <a:bodyPr/>
          <a:lstStyle/>
          <a:p>
            <a:pPr eaLnBrk="1" hangingPunct="1">
              <a:defRPr/>
            </a:pPr>
            <a:r>
              <a:rPr lang="nb-NO" sz="2800" smtClean="0">
                <a:latin typeface="Helvetica" pitchFamily="34" charset="0"/>
              </a:rPr>
              <a:t>Huskeliste ved bokføring – resultatkonti</a:t>
            </a:r>
          </a:p>
        </p:txBody>
      </p:sp>
      <p:graphicFrame>
        <p:nvGraphicFramePr>
          <p:cNvPr id="983043" name="Group 3"/>
          <p:cNvGraphicFramePr>
            <a:graphicFrameLocks noGrp="1"/>
          </p:cNvGraphicFramePr>
          <p:nvPr>
            <p:ph idx="1"/>
            <p:extLst>
              <p:ext uri="{D42A27DB-BD31-4B8C-83A1-F6EECF244321}">
                <p14:modId xmlns:p14="http://schemas.microsoft.com/office/powerpoint/2010/main" val="2298261316"/>
              </p:ext>
            </p:extLst>
          </p:nvPr>
        </p:nvGraphicFramePr>
        <p:xfrm>
          <a:off x="474663" y="1541463"/>
          <a:ext cx="8424862" cy="5659437"/>
        </p:xfrm>
        <a:graphic>
          <a:graphicData uri="http://schemas.openxmlformats.org/drawingml/2006/table">
            <a:tbl>
              <a:tblPr/>
              <a:tblGrid>
                <a:gridCol w="208268">
                  <a:extLst>
                    <a:ext uri="{9D8B030D-6E8A-4147-A177-3AD203B41FA5}">
                      <a16:colId xmlns:a16="http://schemas.microsoft.com/office/drawing/2014/main" val="20000"/>
                    </a:ext>
                  </a:extLst>
                </a:gridCol>
                <a:gridCol w="4087661">
                  <a:extLst>
                    <a:ext uri="{9D8B030D-6E8A-4147-A177-3AD203B41FA5}">
                      <a16:colId xmlns:a16="http://schemas.microsoft.com/office/drawing/2014/main" val="20001"/>
                    </a:ext>
                  </a:extLst>
                </a:gridCol>
                <a:gridCol w="4128933">
                  <a:extLst>
                    <a:ext uri="{9D8B030D-6E8A-4147-A177-3AD203B41FA5}">
                      <a16:colId xmlns:a16="http://schemas.microsoft.com/office/drawing/2014/main" val="20002"/>
                    </a:ext>
                  </a:extLst>
                </a:gridCol>
              </a:tblGrid>
              <a:tr h="4846637">
                <a:tc rowSpan="2">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endParaRPr kumimoji="0" lang="en-US" sz="2400" b="1" i="0" u="none" strike="noStrike" cap="none" normalizeH="0" baseline="0" smtClean="0">
                        <a:ln>
                          <a:noFill/>
                        </a:ln>
                        <a:solidFill>
                          <a:schemeClr val="tx1"/>
                        </a:solidFill>
                        <a:effectLst/>
                        <a:latin typeface="Helvetica" pitchFamily="34" charset="0"/>
                        <a:ea typeface="ＭＳ Ｐゴシック" pitchFamily="34" charset="-128"/>
                      </a:endParaRPr>
                    </a:p>
                  </a:txBody>
                  <a:tcPr marL="91434" marR="91434" marT="45723" marB="45723" horzOverflow="overflow">
                    <a:lnL>
                      <a:noFill/>
                    </a:lnL>
                    <a:lnR w="28575" cap="flat" cmpd="sng" algn="ctr">
                      <a:solidFill>
                        <a:schemeClr val="tx1"/>
                      </a:solidFill>
                      <a:prstDash val="solid"/>
                      <a:round/>
                      <a:headEnd type="none" w="med" len="med"/>
                      <a:tailEnd type="none" w="med" len="med"/>
                    </a:lnR>
                    <a:lnT>
                      <a:noFill/>
                    </a:lnT>
                    <a:lnB>
                      <a:noFill/>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r>
                        <a:rPr kumimoji="0" lang="nb-NO" sz="2000" b="1" i="0" u="none" strike="noStrike" cap="none" normalizeH="0" baseline="0" smtClean="0">
                          <a:ln>
                            <a:noFill/>
                          </a:ln>
                          <a:solidFill>
                            <a:schemeClr val="tx1"/>
                          </a:solidFill>
                          <a:effectLst/>
                          <a:latin typeface="Helvetica" pitchFamily="34" charset="0"/>
                          <a:ea typeface="ＭＳ Ｐゴシック" pitchFamily="34" charset="-128"/>
                        </a:rPr>
                        <a:t>Debet</a:t>
                      </a:r>
                    </a:p>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endParaRPr kumimoji="0" lang="nb-NO" sz="2000" b="1" i="0" u="none" strike="noStrike" cap="none" normalizeH="0" baseline="0" smtClean="0">
                        <a:ln>
                          <a:noFill/>
                        </a:ln>
                        <a:solidFill>
                          <a:schemeClr val="tx1"/>
                        </a:solidFill>
                        <a:effectLst/>
                        <a:latin typeface="Helvetica" pitchFamily="34" charset="0"/>
                        <a:ea typeface="ＭＳ Ｐゴシック" pitchFamily="34" charset="-128"/>
                      </a:endParaRPr>
                    </a:p>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r>
                        <a:rPr kumimoji="0" lang="nb-NO" sz="2000" b="1" i="0" u="none" strike="noStrike" cap="none" normalizeH="0" baseline="0" smtClean="0">
                          <a:ln>
                            <a:noFill/>
                          </a:ln>
                          <a:solidFill>
                            <a:schemeClr val="tx1"/>
                          </a:solidFill>
                          <a:effectLst/>
                          <a:latin typeface="Helvetica" pitchFamily="34" charset="0"/>
                          <a:ea typeface="ＭＳ Ｐゴシック" pitchFamily="34" charset="-128"/>
                        </a:rPr>
                        <a:t>Kostnader – for eksempel:</a:t>
                      </a:r>
                    </a:p>
                    <a:p>
                      <a:pPr marL="0" marR="0" lvl="0" indent="0"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Varekostnad</a:t>
                      </a:r>
                    </a:p>
                    <a:p>
                      <a:pPr marL="0" marR="0" lvl="0" indent="0"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Lønn</a:t>
                      </a:r>
                    </a:p>
                    <a:p>
                      <a:pPr marL="0" marR="0" lvl="0" indent="0"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Kontorrekvisita</a:t>
                      </a:r>
                    </a:p>
                    <a:p>
                      <a:pPr marL="0" marR="0" lvl="0" indent="0"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Markedsføring</a:t>
                      </a:r>
                    </a:p>
                    <a:p>
                      <a:pPr marL="0" marR="0" lvl="0" indent="0"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Reiseutgifter</a:t>
                      </a:r>
                    </a:p>
                    <a:p>
                      <a:pPr marL="0" marR="0" lvl="0" indent="0"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Diverse utgifter</a:t>
                      </a:r>
                    </a:p>
                  </a:txBody>
                  <a:tcPr marL="91434" marR="91434" marT="45723" marB="45723" horzOverflow="overflow">
                    <a:lnL w="28575" cap="flat" cmpd="sng" algn="ctr">
                      <a:solidFill>
                        <a:schemeClr val="tx1"/>
                      </a:solidFill>
                      <a:prstDash val="solid"/>
                      <a:round/>
                      <a:headEnd type="none" w="med" len="med"/>
                      <a:tailEnd type="none" w="med" len="med"/>
                    </a:lnL>
                    <a:lnR w="1905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90488" marR="0" lvl="0" indent="-90488" algn="l" defTabSz="914400" rtl="0" eaLnBrk="1" fontAlgn="base" latinLnBrk="0" hangingPunct="1">
                        <a:lnSpc>
                          <a:spcPct val="100000"/>
                        </a:lnSpc>
                        <a:spcBef>
                          <a:spcPct val="20000"/>
                        </a:spcBef>
                        <a:spcAft>
                          <a:spcPct val="0"/>
                        </a:spcAft>
                        <a:buClr>
                          <a:schemeClr val="tx1"/>
                        </a:buClr>
                        <a:buSzPct val="85000"/>
                        <a:buFontTx/>
                        <a:buNone/>
                        <a:tabLst/>
                      </a:pPr>
                      <a:r>
                        <a:rPr kumimoji="0" lang="nb-NO" sz="2000" b="1" i="0" u="none" strike="noStrike" cap="none" normalizeH="0" baseline="0" smtClean="0">
                          <a:ln>
                            <a:noFill/>
                          </a:ln>
                          <a:solidFill>
                            <a:schemeClr val="tx1"/>
                          </a:solidFill>
                          <a:effectLst/>
                          <a:latin typeface="Helvetica" pitchFamily="34" charset="0"/>
                          <a:ea typeface="ＭＳ Ｐゴシック" pitchFamily="34" charset="-128"/>
                        </a:rPr>
                        <a:t>Kredit </a:t>
                      </a:r>
                      <a:endParaRPr kumimoji="0" lang="nb-NO" sz="2000" b="0" i="0" u="none" strike="noStrike" cap="none" normalizeH="0" baseline="0" smtClean="0">
                        <a:ln>
                          <a:noFill/>
                        </a:ln>
                        <a:solidFill>
                          <a:schemeClr val="tx1"/>
                        </a:solidFill>
                        <a:effectLst/>
                        <a:latin typeface="Helvetica" pitchFamily="34" charset="0"/>
                        <a:ea typeface="ＭＳ Ｐゴシック" pitchFamily="34" charset="-128"/>
                      </a:endParaRPr>
                    </a:p>
                    <a:p>
                      <a:pPr marL="90488" marR="0" lvl="0" indent="-90488" algn="l" defTabSz="914400" rtl="0" eaLnBrk="1" fontAlgn="base" latinLnBrk="0" hangingPunct="1">
                        <a:lnSpc>
                          <a:spcPct val="100000"/>
                        </a:lnSpc>
                        <a:spcBef>
                          <a:spcPct val="20000"/>
                        </a:spcBef>
                        <a:spcAft>
                          <a:spcPct val="0"/>
                        </a:spcAft>
                        <a:buClr>
                          <a:schemeClr val="tx1"/>
                        </a:buClr>
                        <a:buSzPct val="85000"/>
                        <a:buFontTx/>
                        <a:buNone/>
                        <a:tabLst/>
                      </a:pPr>
                      <a:endParaRPr kumimoji="0" lang="nb-NO" sz="2000" b="1" i="0" u="none" strike="noStrike" cap="none" normalizeH="0" baseline="0" smtClean="0">
                        <a:ln>
                          <a:noFill/>
                        </a:ln>
                        <a:solidFill>
                          <a:schemeClr val="tx1"/>
                        </a:solidFill>
                        <a:effectLst/>
                        <a:latin typeface="Helvetica" pitchFamily="34" charset="0"/>
                        <a:ea typeface="ＭＳ Ｐゴシック" pitchFamily="34" charset="-128"/>
                      </a:endParaRPr>
                    </a:p>
                    <a:p>
                      <a:pPr marL="90488" marR="0" lvl="0" indent="-90488" algn="l" defTabSz="914400" rtl="0" eaLnBrk="1" fontAlgn="base" latinLnBrk="0" hangingPunct="1">
                        <a:lnSpc>
                          <a:spcPct val="100000"/>
                        </a:lnSpc>
                        <a:spcBef>
                          <a:spcPct val="20000"/>
                        </a:spcBef>
                        <a:spcAft>
                          <a:spcPct val="0"/>
                        </a:spcAft>
                        <a:buClr>
                          <a:schemeClr val="tx1"/>
                        </a:buClr>
                        <a:buSzPct val="85000"/>
                        <a:buFontTx/>
                        <a:buNone/>
                        <a:tabLst/>
                      </a:pPr>
                      <a:r>
                        <a:rPr kumimoji="0" lang="nb-NO" sz="2000" b="1" i="0" u="none" strike="noStrike" cap="none" normalizeH="0" baseline="0" smtClean="0">
                          <a:ln>
                            <a:noFill/>
                          </a:ln>
                          <a:solidFill>
                            <a:schemeClr val="tx1"/>
                          </a:solidFill>
                          <a:effectLst/>
                          <a:latin typeface="Helvetica" pitchFamily="34" charset="0"/>
                          <a:ea typeface="ＭＳ Ｐゴシック" pitchFamily="34" charset="-128"/>
                        </a:rPr>
                        <a:t>Inntekter – for eksempel:</a:t>
                      </a:r>
                    </a:p>
                    <a:p>
                      <a:pPr marL="90488" marR="0" lvl="0" indent="-90488"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Salgsinntekter</a:t>
                      </a:r>
                    </a:p>
                    <a:p>
                      <a:pPr marL="90488" marR="0" lvl="0" indent="-90488"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2000" b="0" i="0" u="none" strike="noStrike" cap="none" normalizeH="0" baseline="0" smtClean="0">
                          <a:ln>
                            <a:noFill/>
                          </a:ln>
                          <a:solidFill>
                            <a:schemeClr val="tx1"/>
                          </a:solidFill>
                          <a:effectLst/>
                          <a:latin typeface="Helvetica" pitchFamily="34" charset="0"/>
                          <a:ea typeface="ＭＳ Ｐゴシック" pitchFamily="34" charset="-128"/>
                        </a:rPr>
                        <a:t> Annen inntekt</a:t>
                      </a:r>
                    </a:p>
                    <a:p>
                      <a:pPr marL="360363" marR="0" lvl="1" indent="0" algn="l" defTabSz="914400" rtl="0" eaLnBrk="1" fontAlgn="base" latinLnBrk="0" hangingPunct="1">
                        <a:lnSpc>
                          <a:spcPct val="100000"/>
                        </a:lnSpc>
                        <a:spcBef>
                          <a:spcPct val="20000"/>
                        </a:spcBef>
                        <a:spcAft>
                          <a:spcPct val="0"/>
                        </a:spcAft>
                        <a:buClr>
                          <a:schemeClr val="tx1"/>
                        </a:buClr>
                        <a:buSzPct val="85000"/>
                        <a:buFontTx/>
                        <a:buChar char="•"/>
                        <a:tabLst/>
                      </a:pPr>
                      <a:endParaRPr kumimoji="0" lang="nb-NO" sz="2000" b="0" i="0" u="none" strike="noStrike" cap="none" normalizeH="0" baseline="0" smtClean="0">
                        <a:ln>
                          <a:noFill/>
                        </a:ln>
                        <a:solidFill>
                          <a:schemeClr val="tx1"/>
                        </a:solidFill>
                        <a:effectLst/>
                        <a:latin typeface="Helvetica" pitchFamily="34" charset="0"/>
                        <a:ea typeface="ＭＳ Ｐゴシック" pitchFamily="34" charset="-128"/>
                      </a:endParaRPr>
                    </a:p>
                    <a:p>
                      <a:pPr marL="360363" marR="0" lvl="1" indent="0" algn="l" defTabSz="914400" rtl="0" eaLnBrk="1" fontAlgn="base" latinLnBrk="0" hangingPunct="1">
                        <a:lnSpc>
                          <a:spcPct val="100000"/>
                        </a:lnSpc>
                        <a:spcBef>
                          <a:spcPct val="20000"/>
                        </a:spcBef>
                        <a:spcAft>
                          <a:spcPct val="0"/>
                        </a:spcAft>
                        <a:buClr>
                          <a:schemeClr val="tx1"/>
                        </a:buClr>
                        <a:buSzPct val="85000"/>
                        <a:buFontTx/>
                        <a:buChar char="•"/>
                        <a:tabLst/>
                      </a:pPr>
                      <a:endParaRPr kumimoji="0" lang="nb-NO" sz="2000" b="0" i="0" u="none" strike="noStrike" cap="none" normalizeH="0" baseline="0" smtClean="0">
                        <a:ln>
                          <a:noFill/>
                        </a:ln>
                        <a:solidFill>
                          <a:schemeClr val="tx1"/>
                        </a:solidFill>
                        <a:effectLst/>
                        <a:latin typeface="Helvetica" pitchFamily="34" charset="0"/>
                        <a:ea typeface="ＭＳ Ｐゴシック" pitchFamily="34" charset="-128"/>
                      </a:endParaRPr>
                    </a:p>
                    <a:p>
                      <a:pPr marL="360363" marR="0" lvl="1" indent="0" algn="l" defTabSz="914400" rtl="0" eaLnBrk="1" fontAlgn="base" latinLnBrk="0" hangingPunct="1">
                        <a:lnSpc>
                          <a:spcPct val="100000"/>
                        </a:lnSpc>
                        <a:spcBef>
                          <a:spcPct val="20000"/>
                        </a:spcBef>
                        <a:spcAft>
                          <a:spcPct val="0"/>
                        </a:spcAft>
                        <a:buClr>
                          <a:schemeClr val="tx1"/>
                        </a:buClr>
                        <a:buSzPct val="85000"/>
                        <a:buFontTx/>
                        <a:buChar char="•"/>
                        <a:tabLst/>
                      </a:pPr>
                      <a:endParaRPr kumimoji="0" lang="nb-NO" sz="2000" b="1" i="0" u="none" strike="noStrike" cap="none" normalizeH="0" baseline="0" smtClean="0">
                        <a:ln>
                          <a:noFill/>
                        </a:ln>
                        <a:solidFill>
                          <a:schemeClr val="tx1"/>
                        </a:solidFill>
                        <a:effectLst/>
                        <a:latin typeface="Helvetica" pitchFamily="34" charset="0"/>
                        <a:ea typeface="ＭＳ Ｐゴシック" pitchFamily="34" charset="-128"/>
                      </a:endParaRPr>
                    </a:p>
                    <a:p>
                      <a:pPr marL="360363" marR="0" lvl="1" indent="0" algn="l" defTabSz="914400" rtl="0" eaLnBrk="1" fontAlgn="base" latinLnBrk="0" hangingPunct="1">
                        <a:lnSpc>
                          <a:spcPct val="100000"/>
                        </a:lnSpc>
                        <a:spcBef>
                          <a:spcPct val="20000"/>
                        </a:spcBef>
                        <a:spcAft>
                          <a:spcPct val="0"/>
                        </a:spcAft>
                        <a:buClr>
                          <a:schemeClr val="tx1"/>
                        </a:buClr>
                        <a:buSzPct val="85000"/>
                        <a:buFontTx/>
                        <a:buChar char="•"/>
                        <a:tabLst/>
                      </a:pPr>
                      <a:endParaRPr kumimoji="0" lang="nb-NO" sz="2000" b="1" i="0" u="none" strike="noStrike" cap="none" normalizeH="0" baseline="0" smtClean="0">
                        <a:ln>
                          <a:noFill/>
                        </a:ln>
                        <a:solidFill>
                          <a:schemeClr val="tx1"/>
                        </a:solidFill>
                        <a:effectLst/>
                        <a:latin typeface="Helvetica" pitchFamily="34" charset="0"/>
                        <a:ea typeface="ＭＳ Ｐゴシック" pitchFamily="34" charset="-128"/>
                      </a:endParaRPr>
                    </a:p>
                    <a:p>
                      <a:pPr marL="360363" marR="0" lvl="1" indent="0" algn="l" defTabSz="914400" rtl="0" eaLnBrk="1" fontAlgn="base" latinLnBrk="0" hangingPunct="1">
                        <a:lnSpc>
                          <a:spcPct val="100000"/>
                        </a:lnSpc>
                        <a:spcBef>
                          <a:spcPct val="20000"/>
                        </a:spcBef>
                        <a:spcAft>
                          <a:spcPct val="0"/>
                        </a:spcAft>
                        <a:buClr>
                          <a:schemeClr val="tx1"/>
                        </a:buClr>
                        <a:buSzPct val="85000"/>
                        <a:buFontTx/>
                        <a:buNone/>
                        <a:tabLst/>
                      </a:pPr>
                      <a:endParaRPr kumimoji="0" lang="nb-NO" sz="2000" b="1" i="0" u="none" strike="noStrike" cap="none" normalizeH="0" baseline="0" smtClean="0">
                        <a:ln>
                          <a:noFill/>
                        </a:ln>
                        <a:solidFill>
                          <a:schemeClr val="tx1"/>
                        </a:solidFill>
                        <a:effectLst/>
                        <a:latin typeface="Helvetica" pitchFamily="34" charset="0"/>
                        <a:ea typeface="ＭＳ Ｐゴシック" pitchFamily="34" charset="-128"/>
                      </a:endParaRPr>
                    </a:p>
                    <a:p>
                      <a:pPr marL="360363" marR="0" lvl="1" indent="0" algn="l" defTabSz="914400" rtl="0" eaLnBrk="1" fontAlgn="base" latinLnBrk="0" hangingPunct="1">
                        <a:lnSpc>
                          <a:spcPct val="100000"/>
                        </a:lnSpc>
                        <a:spcBef>
                          <a:spcPct val="20000"/>
                        </a:spcBef>
                        <a:spcAft>
                          <a:spcPct val="0"/>
                        </a:spcAft>
                        <a:buClr>
                          <a:schemeClr val="tx1"/>
                        </a:buClr>
                        <a:buSzPct val="85000"/>
                        <a:buFontTx/>
                        <a:buNone/>
                        <a:tabLst/>
                      </a:pPr>
                      <a:endParaRPr kumimoji="0" lang="nb-NO" sz="2000" b="1" i="0" u="none" strike="noStrike" cap="none" normalizeH="0" baseline="0" smtClean="0">
                        <a:ln>
                          <a:noFill/>
                        </a:ln>
                        <a:solidFill>
                          <a:schemeClr val="tx1"/>
                        </a:solidFill>
                        <a:effectLst/>
                        <a:latin typeface="Helvetica" pitchFamily="34" charset="0"/>
                        <a:ea typeface="ＭＳ Ｐゴシック" pitchFamily="34" charset="-128"/>
                      </a:endParaRPr>
                    </a:p>
                  </a:txBody>
                  <a:tcPr marL="91434" marR="91434" marT="45723" marB="45723" horzOverflow="overflow">
                    <a:lnL w="1905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12800">
                <a:tc vMerge="1">
                  <a:txBody>
                    <a:bodyPr/>
                    <a:lstStyle/>
                    <a:p>
                      <a:endParaRPr lang="nb-NO"/>
                    </a:p>
                  </a:txBody>
                  <a:tcPr/>
                </a:tc>
                <a:tc gridSpan="2">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endParaRPr kumimoji="0" lang="en-US" sz="2000" b="1" i="0" u="none" strike="noStrike" cap="none" normalizeH="0" baseline="0" smtClean="0">
                        <a:ln>
                          <a:noFill/>
                        </a:ln>
                        <a:solidFill>
                          <a:schemeClr val="tx1"/>
                        </a:solidFill>
                        <a:effectLst/>
                        <a:latin typeface="Helvetica" pitchFamily="34" charset="0"/>
                        <a:ea typeface="ＭＳ Ｐゴシック" pitchFamily="34" charset="-128"/>
                      </a:endParaRPr>
                    </a:p>
                  </a:txBody>
                  <a:tcPr marL="91434" marR="91434" marT="45723" marB="45723" anchor="ctr" horzOverflow="overflow">
                    <a:lnL>
                      <a:noFill/>
                    </a:lnL>
                    <a:lnR>
                      <a:noFill/>
                    </a:lnR>
                    <a:lnT w="28575" cap="flat" cmpd="sng" algn="ctr">
                      <a:solidFill>
                        <a:schemeClr val="tx1"/>
                      </a:solidFill>
                      <a:prstDash val="solid"/>
                      <a:round/>
                      <a:headEnd type="none" w="med" len="med"/>
                      <a:tailEnd type="none" w="med" len="med"/>
                    </a:lnT>
                    <a:lnB>
                      <a:noFill/>
                    </a:lnB>
                    <a:lnTlToBr>
                      <a:noFill/>
                    </a:lnTlToBr>
                    <a:lnBlToTr>
                      <a:noFill/>
                    </a:lnBlToTr>
                    <a:noFill/>
                  </a:tcPr>
                </a:tc>
                <a:tc hMerge="1">
                  <a:txBody>
                    <a:bodyPr/>
                    <a:lstStyle/>
                    <a:p>
                      <a:endParaRPr lang="nb-NO"/>
                    </a:p>
                  </a:txBody>
                  <a:tcPr/>
                </a:tc>
                <a:extLst>
                  <a:ext uri="{0D108BD9-81ED-4DB2-BD59-A6C34878D82A}">
                    <a16:rowId xmlns:a16="http://schemas.microsoft.com/office/drawing/2014/main" val="10001"/>
                  </a:ext>
                </a:extLst>
              </a:tr>
            </a:tbl>
          </a:graphicData>
        </a:graphic>
      </p:graphicFrame>
      <p:sp>
        <p:nvSpPr>
          <p:cNvPr id="983058" name="Line 18"/>
          <p:cNvSpPr>
            <a:spLocks noChangeShapeType="1"/>
          </p:cNvSpPr>
          <p:nvPr/>
        </p:nvSpPr>
        <p:spPr bwMode="auto">
          <a:xfrm>
            <a:off x="685800" y="2120900"/>
            <a:ext cx="4087813"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latin typeface="Arial" charset="0"/>
              <a:ea typeface="ＭＳ Ｐゴシック" charset="0"/>
            </a:endParaRPr>
          </a:p>
        </p:txBody>
      </p:sp>
      <p:sp>
        <p:nvSpPr>
          <p:cNvPr id="983059" name="Line 19"/>
          <p:cNvSpPr>
            <a:spLocks noChangeShapeType="1"/>
          </p:cNvSpPr>
          <p:nvPr/>
        </p:nvSpPr>
        <p:spPr bwMode="auto">
          <a:xfrm>
            <a:off x="4757738" y="2120900"/>
            <a:ext cx="4157662"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latin typeface="Arial" charset="0"/>
              <a:ea typeface="ＭＳ Ｐゴシック" charset="0"/>
            </a:endParaRPr>
          </a:p>
        </p:txBody>
      </p:sp>
      <p:sp>
        <p:nvSpPr>
          <p:cNvPr id="983060" name="Line 20"/>
          <p:cNvSpPr>
            <a:spLocks noChangeShapeType="1"/>
          </p:cNvSpPr>
          <p:nvPr/>
        </p:nvSpPr>
        <p:spPr bwMode="auto">
          <a:xfrm>
            <a:off x="4775200" y="1533525"/>
            <a:ext cx="0" cy="4841875"/>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latin typeface="Arial" charset="0"/>
              <a:ea typeface="ＭＳ Ｐゴシック" charset="0"/>
            </a:endParaRPr>
          </a:p>
        </p:txBody>
      </p:sp>
    </p:spTree>
    <p:extLst>
      <p:ext uri="{BB962C8B-B14F-4D97-AF65-F5344CB8AC3E}">
        <p14:creationId xmlns:p14="http://schemas.microsoft.com/office/powerpoint/2010/main" val="73687993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Slide Number Placeholder 5"/>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BA49B0F2-2C35-4CF7-89DB-D671E534FAF7}" type="slidenum">
              <a:rPr lang="nb-NO" sz="900" smtClean="0">
                <a:solidFill>
                  <a:schemeClr val="bg1"/>
                </a:solidFill>
              </a:rPr>
              <a:pPr>
                <a:defRPr/>
              </a:pPr>
              <a:t>28</a:t>
            </a:fld>
            <a:endParaRPr lang="nb-NO" sz="900" smtClean="0">
              <a:solidFill>
                <a:schemeClr val="bg1"/>
              </a:solidFill>
            </a:endParaRPr>
          </a:p>
        </p:txBody>
      </p:sp>
      <p:sp>
        <p:nvSpPr>
          <p:cNvPr id="985090" name="Rectangle 2"/>
          <p:cNvSpPr>
            <a:spLocks noGrp="1" noChangeArrowheads="1"/>
          </p:cNvSpPr>
          <p:nvPr>
            <p:ph type="title"/>
          </p:nvPr>
        </p:nvSpPr>
        <p:spPr>
          <a:xfrm>
            <a:off x="0" y="74613"/>
            <a:ext cx="7153275" cy="762000"/>
          </a:xfrm>
        </p:spPr>
        <p:txBody>
          <a:bodyPr/>
          <a:lstStyle/>
          <a:p>
            <a:pPr eaLnBrk="1" hangingPunct="1">
              <a:defRPr/>
            </a:pPr>
            <a:r>
              <a:rPr lang="nb-NO" sz="2800" smtClean="0">
                <a:latin typeface="Helvetica" pitchFamily="34" charset="0"/>
              </a:rPr>
              <a:t>Huskeliste</a:t>
            </a:r>
            <a:r>
              <a:rPr lang="nb-NO" sz="2800" smtClean="0"/>
              <a:t> ved bokføring – balansekonti</a:t>
            </a:r>
          </a:p>
        </p:txBody>
      </p:sp>
      <p:graphicFrame>
        <p:nvGraphicFramePr>
          <p:cNvPr id="985091" name="Group 3"/>
          <p:cNvGraphicFramePr>
            <a:graphicFrameLocks noGrp="1"/>
          </p:cNvGraphicFramePr>
          <p:nvPr/>
        </p:nvGraphicFramePr>
        <p:xfrm>
          <a:off x="11866563" y="2432050"/>
          <a:ext cx="207962" cy="304800"/>
        </p:xfrm>
        <a:graphic>
          <a:graphicData uri="http://schemas.openxmlformats.org/drawingml/2006/table">
            <a:tbl>
              <a:tblPr/>
              <a:tblGrid>
                <a:gridCol w="207962">
                  <a:extLst>
                    <a:ext uri="{9D8B030D-6E8A-4147-A177-3AD203B41FA5}">
                      <a16:colId xmlns:a16="http://schemas.microsoft.com/office/drawing/2014/main" val="20000"/>
                    </a:ext>
                  </a:extLst>
                </a:gridCol>
              </a:tblGrid>
              <a:tr h="304800">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endParaRPr kumimoji="0" lang="en-US" sz="1400" b="0" i="0" u="none" strike="noStrike" cap="none" normalizeH="0" baseline="0">
                        <a:ln>
                          <a:noFill/>
                        </a:ln>
                        <a:solidFill>
                          <a:srgbClr val="000000"/>
                        </a:solidFill>
                        <a:effectLst/>
                        <a:latin typeface="Arial" charset="0"/>
                        <a:ea typeface="ＭＳ Ｐゴシック" charset="0"/>
                      </a:endParaRPr>
                    </a:p>
                  </a:txBody>
                  <a:tcPr marL="91281" marR="91281" horzOverflow="overflow">
                    <a:lnL w="28575"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bl>
          </a:graphicData>
        </a:graphic>
      </p:graphicFrame>
      <p:graphicFrame>
        <p:nvGraphicFramePr>
          <p:cNvPr id="985097" name="Group 9"/>
          <p:cNvGraphicFramePr>
            <a:graphicFrameLocks noGrp="1"/>
          </p:cNvGraphicFramePr>
          <p:nvPr>
            <p:extLst>
              <p:ext uri="{D42A27DB-BD31-4B8C-83A1-F6EECF244321}">
                <p14:modId xmlns:p14="http://schemas.microsoft.com/office/powerpoint/2010/main" val="2713969925"/>
              </p:ext>
            </p:extLst>
          </p:nvPr>
        </p:nvGraphicFramePr>
        <p:xfrm>
          <a:off x="763588" y="1287562"/>
          <a:ext cx="7589837" cy="5522986"/>
        </p:xfrm>
        <a:graphic>
          <a:graphicData uri="http://schemas.openxmlformats.org/drawingml/2006/table">
            <a:tbl>
              <a:tblPr/>
              <a:tblGrid>
                <a:gridCol w="3823653">
                  <a:extLst>
                    <a:ext uri="{9D8B030D-6E8A-4147-A177-3AD203B41FA5}">
                      <a16:colId xmlns:a16="http://schemas.microsoft.com/office/drawing/2014/main" val="20000"/>
                    </a:ext>
                  </a:extLst>
                </a:gridCol>
                <a:gridCol w="3766184">
                  <a:extLst>
                    <a:ext uri="{9D8B030D-6E8A-4147-A177-3AD203B41FA5}">
                      <a16:colId xmlns:a16="http://schemas.microsoft.com/office/drawing/2014/main" val="20001"/>
                    </a:ext>
                  </a:extLst>
                </a:gridCol>
              </a:tblGrid>
              <a:tr h="429748">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Debet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Kredit</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2273016">
                <a:tc>
                  <a:txBody>
                    <a:bodyPr/>
                    <a:lstStyle/>
                    <a:p>
                      <a:pPr marL="92075" marR="0" lvl="0" indent="-92075"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Eiendel øker, for eksempel </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Kasse – mottar penger kontant</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Bankkonto – penger betales inn på konto </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Kundefordring  – salg på kreditt</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Varebeholdning øker – kjøpt inn mer varer enn solgt i perioden</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Eiendel reduseres, f eks</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Kasse – betaler kostnad med kontanter</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Bankkonto – betaler fra bank</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Kundefordring – mottar betaling for tidligere kredittsalg</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Varebeholdning reduseres – solgt flere varer enn det som er kjøpt inn</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428673">
                <a:tc>
                  <a:txBody>
                    <a:bodyPr/>
                    <a:lstStyle/>
                    <a:p>
                      <a:pPr marL="92075" marR="0" lvl="0" indent="-92075"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Gjeld reduseres</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Leverandørgjeld – fakturaen for kredittkjøp betales</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Mellomregning – tilbakebetaling for utlegg til ansatt</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Gjeld øker</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Leverandørgjeld – man kjøper på kreditt</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Mellomregning – ansatt legger ut for innkjøp</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80337">
                <a:tc>
                  <a:txBody>
                    <a:bodyPr/>
                    <a:lstStyle/>
                    <a:p>
                      <a:pPr marL="92075" marR="0" lvl="0" indent="-92075"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Egenkapital (EK) reduseres</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Opptjent EK – reduseres  ved underskudd</a:t>
                      </a:r>
                    </a:p>
                  </a:txBody>
                  <a:tcPr marT="45725" marB="45725"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92075" marR="0" lvl="0" indent="-92075" algn="l" defTabSz="914400" rtl="0" eaLnBrk="1" fontAlgn="base" latinLnBrk="0" hangingPunct="1">
                        <a:lnSpc>
                          <a:spcPct val="100000"/>
                        </a:lnSpc>
                        <a:spcBef>
                          <a:spcPct val="20000"/>
                        </a:spcBef>
                        <a:spcAft>
                          <a:spcPct val="0"/>
                        </a:spcAft>
                        <a:buClr>
                          <a:schemeClr val="tx1"/>
                        </a:buClr>
                        <a:buSzPct val="85000"/>
                        <a:buFontTx/>
                        <a:buNone/>
                        <a:tabLst/>
                      </a:pPr>
                      <a:r>
                        <a:rPr kumimoji="0" lang="nb-NO" sz="1700" b="1" i="0" u="none" strike="noStrike" cap="none" normalizeH="0" baseline="0" smtClean="0">
                          <a:ln>
                            <a:noFill/>
                          </a:ln>
                          <a:solidFill>
                            <a:schemeClr val="tx1"/>
                          </a:solidFill>
                          <a:effectLst/>
                          <a:latin typeface="Helvetica" pitchFamily="34" charset="0"/>
                          <a:ea typeface="ＭＳ Ｐゴシック" pitchFamily="34" charset="-128"/>
                        </a:rPr>
                        <a:t>Egenkapital (EK) øker</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Innskutt EK – innbetaling av andelskapital  </a:t>
                      </a:r>
                    </a:p>
                    <a:p>
                      <a:pPr marL="92075" marR="0" lvl="0" indent="-92075" algn="l" defTabSz="914400" rtl="0" eaLnBrk="1" fontAlgn="base" latinLnBrk="0" hangingPunct="1">
                        <a:lnSpc>
                          <a:spcPct val="100000"/>
                        </a:lnSpc>
                        <a:spcBef>
                          <a:spcPct val="20000"/>
                        </a:spcBef>
                        <a:spcAft>
                          <a:spcPct val="0"/>
                        </a:spcAft>
                        <a:buClr>
                          <a:schemeClr val="tx1"/>
                        </a:buClr>
                        <a:buSzPct val="85000"/>
                        <a:buFontTx/>
                        <a:buChar char="•"/>
                        <a:tabLst/>
                      </a:pPr>
                      <a:r>
                        <a:rPr kumimoji="0" lang="nb-NO" sz="1700" b="0" i="0" u="none" strike="noStrike" cap="none" normalizeH="0" baseline="0" smtClean="0">
                          <a:ln>
                            <a:noFill/>
                          </a:ln>
                          <a:solidFill>
                            <a:schemeClr val="tx1"/>
                          </a:solidFill>
                          <a:effectLst/>
                          <a:latin typeface="Helvetica" pitchFamily="34" charset="0"/>
                          <a:ea typeface="ＭＳ Ｐゴシック" pitchFamily="34" charset="-128"/>
                        </a:rPr>
                        <a:t>Opptjent EK – øker ved overskudd</a:t>
                      </a:r>
                    </a:p>
                  </a:txBody>
                  <a:tcPr marT="45725" marB="45725"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862116605"/>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287822"/>
            <a:ext cx="5971628" cy="892574"/>
          </a:xfrm>
        </p:spPr>
        <p:txBody>
          <a:bodyPr/>
          <a:lstStyle/>
          <a:p>
            <a:r>
              <a:rPr lang="nb-NO" smtClean="0"/>
              <a:t>Oppgave 3 - fasit</a:t>
            </a:r>
            <a:endParaRPr lang="nb-NO"/>
          </a:p>
        </p:txBody>
      </p:sp>
      <p:sp>
        <p:nvSpPr>
          <p:cNvPr id="4" name="Plassholder for innhold 3"/>
          <p:cNvSpPr>
            <a:spLocks noGrp="1"/>
          </p:cNvSpPr>
          <p:nvPr>
            <p:ph sz="half" idx="1"/>
          </p:nvPr>
        </p:nvSpPr>
        <p:spPr>
          <a:xfrm>
            <a:off x="457200" y="1600200"/>
            <a:ext cx="3324225" cy="4525963"/>
          </a:xfrm>
        </p:spPr>
        <p:txBody>
          <a:bodyPr>
            <a:normAutofit fontScale="40000" lnSpcReduction="20000"/>
          </a:bodyPr>
          <a:lstStyle/>
          <a:p>
            <a:pPr>
              <a:lnSpc>
                <a:spcPct val="90000"/>
              </a:lnSpc>
              <a:buFontTx/>
              <a:buNone/>
            </a:pPr>
            <a:r>
              <a:rPr lang="nb-NO" altLang="nb-NO" sz="3400" smtClean="0">
                <a:solidFill>
                  <a:schemeClr val="tx1"/>
                </a:solidFill>
                <a:latin typeface="Helvetica" pitchFamily="34" charset="0"/>
              </a:rPr>
              <a:t>Plasser kontoene på riktig plass </a:t>
            </a:r>
            <a:r>
              <a:rPr lang="nb-NO" altLang="nb-NO" sz="3400" smtClean="0">
                <a:latin typeface="Helvetica" pitchFamily="34" charset="0"/>
              </a:rPr>
              <a:t>i </a:t>
            </a:r>
            <a:r>
              <a:rPr lang="nb-NO" altLang="nb-NO" sz="3400" smtClean="0">
                <a:solidFill>
                  <a:schemeClr val="tx1"/>
                </a:solidFill>
                <a:latin typeface="Helvetica" pitchFamily="34" charset="0"/>
              </a:rPr>
              <a:t>skjemaene for </a:t>
            </a:r>
          </a:p>
          <a:p>
            <a:pPr>
              <a:lnSpc>
                <a:spcPct val="90000"/>
              </a:lnSpc>
              <a:buFontTx/>
              <a:buNone/>
            </a:pPr>
            <a:r>
              <a:rPr lang="nb-NO" altLang="nb-NO" sz="3400" b="1" smtClean="0">
                <a:solidFill>
                  <a:schemeClr val="tx1"/>
                </a:solidFill>
                <a:latin typeface="Helvetica" pitchFamily="34" charset="0"/>
              </a:rPr>
              <a:t>Balanse</a:t>
            </a:r>
            <a:r>
              <a:rPr lang="nb-NO" altLang="nb-NO" sz="3400" smtClean="0">
                <a:solidFill>
                  <a:schemeClr val="tx1"/>
                </a:solidFill>
                <a:latin typeface="Helvetica" pitchFamily="34" charset="0"/>
              </a:rPr>
              <a:t> og </a:t>
            </a:r>
            <a:r>
              <a:rPr lang="nb-NO" altLang="nb-NO" sz="3400" b="1" smtClean="0">
                <a:solidFill>
                  <a:schemeClr val="tx1"/>
                </a:solidFill>
                <a:latin typeface="Helvetica" pitchFamily="34" charset="0"/>
              </a:rPr>
              <a:t>Resultatregnskap</a:t>
            </a:r>
            <a:r>
              <a:rPr lang="nb-NO" altLang="nb-NO" sz="3400" smtClean="0">
                <a:solidFill>
                  <a:schemeClr val="tx1"/>
                </a:solidFill>
                <a:latin typeface="Helvetica" pitchFamily="34" charset="0"/>
              </a:rPr>
              <a:t>:</a:t>
            </a:r>
            <a:endParaRPr lang="nb-NO" altLang="nb-NO" sz="3400" smtClean="0">
              <a:latin typeface="Helvetica" pitchFamily="34" charset="0"/>
            </a:endParaRPr>
          </a:p>
          <a:p>
            <a:pPr>
              <a:lnSpc>
                <a:spcPct val="90000"/>
              </a:lnSpc>
              <a:buFontTx/>
              <a:buNone/>
            </a:pPr>
            <a:endParaRPr lang="nb-NO" altLang="nb-NO" sz="2900" smtClean="0">
              <a:solidFill>
                <a:schemeClr val="tx1"/>
              </a:solidFill>
              <a:latin typeface="Helvetica" pitchFamily="34" charset="0"/>
            </a:endParaRPr>
          </a:p>
          <a:p>
            <a:pPr>
              <a:lnSpc>
                <a:spcPct val="90000"/>
              </a:lnSpc>
              <a:buFontTx/>
              <a:buNone/>
            </a:pPr>
            <a:r>
              <a:rPr lang="nb-NO" altLang="nb-NO" sz="2900" smtClean="0">
                <a:solidFill>
                  <a:schemeClr val="tx1"/>
                </a:solidFill>
                <a:latin typeface="Helvetica" pitchFamily="34" charset="0"/>
              </a:rPr>
              <a:t> </a:t>
            </a:r>
            <a:endParaRPr lang="nb-NO" altLang="nb-NO" sz="3400" smtClean="0">
              <a:solidFill>
                <a:schemeClr val="tx1"/>
              </a:solidFill>
              <a:latin typeface="Helvetica" pitchFamily="34" charset="0"/>
            </a:endParaRPr>
          </a:p>
          <a:p>
            <a:pPr>
              <a:lnSpc>
                <a:spcPct val="90000"/>
              </a:lnSpc>
            </a:pPr>
            <a:r>
              <a:rPr lang="nb-NO" altLang="nb-NO" sz="4000" smtClean="0">
                <a:solidFill>
                  <a:schemeClr val="tx1"/>
                </a:solidFill>
                <a:latin typeface="Helvetica" pitchFamily="34" charset="0"/>
              </a:rPr>
              <a:t>Innskutt egenkapital</a:t>
            </a:r>
          </a:p>
          <a:p>
            <a:pPr>
              <a:lnSpc>
                <a:spcPct val="90000"/>
              </a:lnSpc>
            </a:pPr>
            <a:r>
              <a:rPr lang="nb-NO" altLang="nb-NO" sz="4000" smtClean="0">
                <a:solidFill>
                  <a:schemeClr val="tx1"/>
                </a:solidFill>
                <a:latin typeface="Helvetica" pitchFamily="34" charset="0"/>
              </a:rPr>
              <a:t>Mellomregning</a:t>
            </a:r>
          </a:p>
          <a:p>
            <a:pPr>
              <a:lnSpc>
                <a:spcPct val="90000"/>
              </a:lnSpc>
            </a:pPr>
            <a:r>
              <a:rPr lang="nb-NO" altLang="nb-NO" sz="4000" smtClean="0">
                <a:solidFill>
                  <a:schemeClr val="tx1"/>
                </a:solidFill>
                <a:latin typeface="Helvetica" pitchFamily="34" charset="0"/>
              </a:rPr>
              <a:t>Lønn</a:t>
            </a:r>
          </a:p>
          <a:p>
            <a:pPr>
              <a:lnSpc>
                <a:spcPct val="90000"/>
              </a:lnSpc>
            </a:pPr>
            <a:r>
              <a:rPr lang="nb-NO" altLang="nb-NO" sz="4000" smtClean="0">
                <a:solidFill>
                  <a:schemeClr val="tx1"/>
                </a:solidFill>
                <a:latin typeface="Helvetica" pitchFamily="34" charset="0"/>
              </a:rPr>
              <a:t>Leverandørgjeld</a:t>
            </a:r>
          </a:p>
          <a:p>
            <a:pPr>
              <a:lnSpc>
                <a:spcPct val="90000"/>
              </a:lnSpc>
            </a:pPr>
            <a:r>
              <a:rPr lang="nb-NO" altLang="nb-NO" sz="4000" smtClean="0">
                <a:solidFill>
                  <a:schemeClr val="tx1"/>
                </a:solidFill>
                <a:latin typeface="Helvetica" pitchFamily="34" charset="0"/>
              </a:rPr>
              <a:t>Kontorrekvisita</a:t>
            </a:r>
          </a:p>
          <a:p>
            <a:pPr>
              <a:lnSpc>
                <a:spcPct val="90000"/>
              </a:lnSpc>
            </a:pPr>
            <a:r>
              <a:rPr lang="nb-NO" altLang="nb-NO" sz="4000" smtClean="0">
                <a:solidFill>
                  <a:schemeClr val="tx1"/>
                </a:solidFill>
                <a:latin typeface="Helvetica" pitchFamily="34" charset="0"/>
              </a:rPr>
              <a:t>Varekostnader</a:t>
            </a:r>
          </a:p>
          <a:p>
            <a:pPr>
              <a:lnSpc>
                <a:spcPct val="90000"/>
              </a:lnSpc>
            </a:pPr>
            <a:r>
              <a:rPr lang="nb-NO" altLang="nb-NO" sz="4000" smtClean="0">
                <a:solidFill>
                  <a:schemeClr val="tx1"/>
                </a:solidFill>
                <a:latin typeface="Helvetica" pitchFamily="34" charset="0"/>
              </a:rPr>
              <a:t>Kasse	</a:t>
            </a:r>
          </a:p>
          <a:p>
            <a:pPr>
              <a:lnSpc>
                <a:spcPct val="90000"/>
              </a:lnSpc>
            </a:pPr>
            <a:r>
              <a:rPr lang="nb-NO" altLang="nb-NO" sz="4000" smtClean="0">
                <a:solidFill>
                  <a:schemeClr val="tx1"/>
                </a:solidFill>
                <a:latin typeface="Helvetica" pitchFamily="34" charset="0"/>
              </a:rPr>
              <a:t>Diverse kostnader</a:t>
            </a:r>
          </a:p>
          <a:p>
            <a:pPr>
              <a:lnSpc>
                <a:spcPct val="90000"/>
              </a:lnSpc>
            </a:pPr>
            <a:r>
              <a:rPr lang="nb-NO" altLang="nb-NO" sz="4000" smtClean="0">
                <a:solidFill>
                  <a:schemeClr val="tx1"/>
                </a:solidFill>
                <a:latin typeface="Helvetica" pitchFamily="34" charset="0"/>
              </a:rPr>
              <a:t>Markedsføring</a:t>
            </a:r>
          </a:p>
          <a:p>
            <a:pPr>
              <a:lnSpc>
                <a:spcPct val="90000"/>
              </a:lnSpc>
            </a:pPr>
            <a:r>
              <a:rPr lang="nb-NO" altLang="nb-NO" sz="4000" smtClean="0">
                <a:solidFill>
                  <a:schemeClr val="tx1"/>
                </a:solidFill>
                <a:latin typeface="Helvetica" pitchFamily="34" charset="0"/>
              </a:rPr>
              <a:t>Salgsinntekter</a:t>
            </a:r>
          </a:p>
          <a:p>
            <a:pPr>
              <a:lnSpc>
                <a:spcPct val="90000"/>
              </a:lnSpc>
            </a:pPr>
            <a:r>
              <a:rPr lang="nb-NO" altLang="nb-NO" sz="4000" smtClean="0">
                <a:solidFill>
                  <a:schemeClr val="tx1"/>
                </a:solidFill>
                <a:latin typeface="Helvetica" pitchFamily="34" charset="0"/>
              </a:rPr>
              <a:t>Reisekostnader</a:t>
            </a:r>
          </a:p>
          <a:p>
            <a:pPr>
              <a:lnSpc>
                <a:spcPct val="90000"/>
              </a:lnSpc>
            </a:pPr>
            <a:r>
              <a:rPr lang="nb-NO" altLang="nb-NO" sz="4000" smtClean="0">
                <a:solidFill>
                  <a:schemeClr val="tx1"/>
                </a:solidFill>
                <a:latin typeface="Helvetica" pitchFamily="34" charset="0"/>
              </a:rPr>
              <a:t>Varebeholdning</a:t>
            </a:r>
          </a:p>
          <a:p>
            <a:pPr>
              <a:lnSpc>
                <a:spcPct val="90000"/>
              </a:lnSpc>
            </a:pPr>
            <a:r>
              <a:rPr lang="nb-NO" altLang="nb-NO" sz="4000" smtClean="0">
                <a:solidFill>
                  <a:schemeClr val="tx1"/>
                </a:solidFill>
                <a:latin typeface="Helvetica" pitchFamily="34" charset="0"/>
              </a:rPr>
              <a:t>Bank	</a:t>
            </a:r>
          </a:p>
          <a:p>
            <a:pPr>
              <a:lnSpc>
                <a:spcPct val="90000"/>
              </a:lnSpc>
            </a:pPr>
            <a:r>
              <a:rPr lang="nb-NO" altLang="nb-NO" sz="4000" smtClean="0">
                <a:solidFill>
                  <a:schemeClr val="tx1"/>
                </a:solidFill>
                <a:latin typeface="Helvetica" pitchFamily="34" charset="0"/>
              </a:rPr>
              <a:t>Opptjent egenkapital</a:t>
            </a:r>
          </a:p>
          <a:p>
            <a:pPr>
              <a:lnSpc>
                <a:spcPct val="90000"/>
              </a:lnSpc>
            </a:pPr>
            <a:r>
              <a:rPr lang="nb-NO" altLang="nb-NO" sz="4000" smtClean="0">
                <a:solidFill>
                  <a:schemeClr val="tx1"/>
                </a:solidFill>
                <a:latin typeface="Helvetica" pitchFamily="34" charset="0"/>
              </a:rPr>
              <a:t>Kundefordringer</a:t>
            </a:r>
          </a:p>
          <a:p>
            <a:pPr>
              <a:lnSpc>
                <a:spcPct val="90000"/>
              </a:lnSpc>
            </a:pPr>
            <a:r>
              <a:rPr lang="nb-NO" altLang="nb-NO" sz="4000" smtClean="0">
                <a:solidFill>
                  <a:schemeClr val="tx1"/>
                </a:solidFill>
                <a:latin typeface="Helvetica" pitchFamily="34" charset="0"/>
              </a:rPr>
              <a:t>Annen inntekt</a:t>
            </a:r>
          </a:p>
          <a:p>
            <a:pPr marL="0" indent="0">
              <a:buNone/>
            </a:pPr>
            <a:endParaRPr lang="nb-NO"/>
          </a:p>
        </p:txBody>
      </p:sp>
      <p:graphicFrame>
        <p:nvGraphicFramePr>
          <p:cNvPr id="24" name="Plassholder for innhold 23"/>
          <p:cNvGraphicFramePr>
            <a:graphicFrameLocks noGrp="1"/>
          </p:cNvGraphicFramePr>
          <p:nvPr>
            <p:ph sz="half" idx="2"/>
            <p:extLst>
              <p:ext uri="{D42A27DB-BD31-4B8C-83A1-F6EECF244321}">
                <p14:modId xmlns:p14="http://schemas.microsoft.com/office/powerpoint/2010/main" val="2691868228"/>
              </p:ext>
            </p:extLst>
          </p:nvPr>
        </p:nvGraphicFramePr>
        <p:xfrm>
          <a:off x="3486150" y="2744811"/>
          <a:ext cx="2581276" cy="3716376"/>
        </p:xfrm>
        <a:graphic>
          <a:graphicData uri="http://schemas.openxmlformats.org/drawingml/2006/table">
            <a:tbl>
              <a:tblPr firstRow="1" bandRow="1">
                <a:tableStyleId>{5C22544A-7EE6-4342-B048-85BDC9FD1C3A}</a:tableStyleId>
              </a:tblPr>
              <a:tblGrid>
                <a:gridCol w="1290638">
                  <a:extLst>
                    <a:ext uri="{9D8B030D-6E8A-4147-A177-3AD203B41FA5}">
                      <a16:colId xmlns:a16="http://schemas.microsoft.com/office/drawing/2014/main" val="20000"/>
                    </a:ext>
                  </a:extLst>
                </a:gridCol>
                <a:gridCol w="1290638">
                  <a:extLst>
                    <a:ext uri="{9D8B030D-6E8A-4147-A177-3AD203B41FA5}">
                      <a16:colId xmlns:a16="http://schemas.microsoft.com/office/drawing/2014/main" val="20001"/>
                    </a:ext>
                  </a:extLst>
                </a:gridCol>
              </a:tblGrid>
              <a:tr h="394735">
                <a:tc>
                  <a:txBody>
                    <a:bodyPr/>
                    <a:lstStyle/>
                    <a:p>
                      <a:endParaRPr lang="nb-NO" sz="1200"/>
                    </a:p>
                  </a:txBody>
                  <a:tcPr/>
                </a:tc>
                <a:tc>
                  <a:txBody>
                    <a:bodyPr/>
                    <a:lstStyle/>
                    <a:p>
                      <a:r>
                        <a:rPr lang="nb-NO" sz="1200" smtClean="0"/>
                        <a:t>Gjeld og EK</a:t>
                      </a:r>
                      <a:endParaRPr lang="nb-NO" sz="1200"/>
                    </a:p>
                  </a:txBody>
                  <a:tcPr/>
                </a:tc>
                <a:extLst>
                  <a:ext uri="{0D108BD9-81ED-4DB2-BD59-A6C34878D82A}">
                    <a16:rowId xmlns:a16="http://schemas.microsoft.com/office/drawing/2014/main" val="10000"/>
                  </a:ext>
                </a:extLst>
              </a:tr>
              <a:tr h="623419">
                <a:tc>
                  <a:txBody>
                    <a:bodyPr/>
                    <a:lstStyle/>
                    <a:p>
                      <a:r>
                        <a:rPr lang="nb-NO" sz="1200" smtClean="0">
                          <a:latin typeface="Helvetica" panose="020B0604020202020204" pitchFamily="34" charset="0"/>
                          <a:cs typeface="Helvetica" panose="020B0604020202020204" pitchFamily="34" charset="0"/>
                        </a:rPr>
                        <a:t>Kasse	</a:t>
                      </a:r>
                    </a:p>
                  </a:txBody>
                  <a:tcPr/>
                </a:tc>
                <a:tc>
                  <a:txBody>
                    <a:bodyPr/>
                    <a:lstStyle/>
                    <a:p>
                      <a:endParaRPr lang="nb-NO"/>
                    </a:p>
                  </a:txBody>
                  <a:tcPr/>
                </a:tc>
                <a:extLst>
                  <a:ext uri="{0D108BD9-81ED-4DB2-BD59-A6C34878D82A}">
                    <a16:rowId xmlns:a16="http://schemas.microsoft.com/office/drawing/2014/main" val="10001"/>
                  </a:ext>
                </a:extLst>
              </a:tr>
              <a:tr h="623419">
                <a:tc>
                  <a:txBody>
                    <a:bodyPr/>
                    <a:lstStyle/>
                    <a:p>
                      <a:endParaRPr lang="nb-NO"/>
                    </a:p>
                  </a:txBody>
                  <a:tcPr/>
                </a:tc>
                <a:tc>
                  <a:txBody>
                    <a:bodyPr/>
                    <a:lstStyle/>
                    <a:p>
                      <a:endParaRPr lang="nb-NO"/>
                    </a:p>
                  </a:txBody>
                  <a:tcPr/>
                </a:tc>
                <a:extLst>
                  <a:ext uri="{0D108BD9-81ED-4DB2-BD59-A6C34878D82A}">
                    <a16:rowId xmlns:a16="http://schemas.microsoft.com/office/drawing/2014/main" val="10002"/>
                  </a:ext>
                </a:extLst>
              </a:tr>
              <a:tr h="445299">
                <a:tc>
                  <a:txBody>
                    <a:bodyPr/>
                    <a:lstStyle/>
                    <a:p>
                      <a:endParaRPr lang="nb-NO"/>
                    </a:p>
                  </a:txBody>
                  <a:tcPr/>
                </a:tc>
                <a:tc>
                  <a:txBody>
                    <a:bodyPr/>
                    <a:lstStyle/>
                    <a:p>
                      <a:endParaRPr lang="nb-NO"/>
                    </a:p>
                  </a:txBody>
                  <a:tcPr/>
                </a:tc>
                <a:extLst>
                  <a:ext uri="{0D108BD9-81ED-4DB2-BD59-A6C34878D82A}">
                    <a16:rowId xmlns:a16="http://schemas.microsoft.com/office/drawing/2014/main" val="10003"/>
                  </a:ext>
                </a:extLst>
              </a:tr>
              <a:tr h="445299">
                <a:tc>
                  <a:txBody>
                    <a:bodyPr/>
                    <a:lstStyle/>
                    <a:p>
                      <a:endParaRPr lang="nb-NO"/>
                    </a:p>
                  </a:txBody>
                  <a:tcPr/>
                </a:tc>
                <a:tc>
                  <a:txBody>
                    <a:bodyPr/>
                    <a:lstStyle/>
                    <a:p>
                      <a:endParaRPr lang="nb-NO"/>
                    </a:p>
                  </a:txBody>
                  <a:tcPr/>
                </a:tc>
                <a:extLst>
                  <a:ext uri="{0D108BD9-81ED-4DB2-BD59-A6C34878D82A}">
                    <a16:rowId xmlns:a16="http://schemas.microsoft.com/office/drawing/2014/main" val="10004"/>
                  </a:ext>
                </a:extLst>
              </a:tr>
              <a:tr h="394735">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0005"/>
                  </a:ext>
                </a:extLst>
              </a:tr>
              <a:tr h="394735">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0006"/>
                  </a:ext>
                </a:extLst>
              </a:tr>
              <a:tr h="394735">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0007"/>
                  </a:ext>
                </a:extLst>
              </a:tr>
            </a:tbl>
          </a:graphicData>
        </a:graphic>
      </p:graphicFrame>
      <p:graphicFrame>
        <p:nvGraphicFramePr>
          <p:cNvPr id="27" name="Plassholder for innhold 23"/>
          <p:cNvGraphicFramePr>
            <a:graphicFrameLocks/>
          </p:cNvGraphicFramePr>
          <p:nvPr>
            <p:extLst>
              <p:ext uri="{D42A27DB-BD31-4B8C-83A1-F6EECF244321}">
                <p14:modId xmlns:p14="http://schemas.microsoft.com/office/powerpoint/2010/main" val="1860101312"/>
              </p:ext>
            </p:extLst>
          </p:nvPr>
        </p:nvGraphicFramePr>
        <p:xfrm>
          <a:off x="6219826" y="2755947"/>
          <a:ext cx="2581276" cy="3713839"/>
        </p:xfrm>
        <a:graphic>
          <a:graphicData uri="http://schemas.openxmlformats.org/drawingml/2006/table">
            <a:tbl>
              <a:tblPr firstRow="1" bandRow="1">
                <a:tableStyleId>{93296810-A885-4BE3-A3E7-6D5BEEA58F35}</a:tableStyleId>
              </a:tblPr>
              <a:tblGrid>
                <a:gridCol w="1290638">
                  <a:extLst>
                    <a:ext uri="{9D8B030D-6E8A-4147-A177-3AD203B41FA5}">
                      <a16:colId xmlns:a16="http://schemas.microsoft.com/office/drawing/2014/main" val="20000"/>
                    </a:ext>
                  </a:extLst>
                </a:gridCol>
                <a:gridCol w="1290638">
                  <a:extLst>
                    <a:ext uri="{9D8B030D-6E8A-4147-A177-3AD203B41FA5}">
                      <a16:colId xmlns:a16="http://schemas.microsoft.com/office/drawing/2014/main" val="20001"/>
                    </a:ext>
                  </a:extLst>
                </a:gridCol>
              </a:tblGrid>
              <a:tr h="422669">
                <a:tc>
                  <a:txBody>
                    <a:bodyPr/>
                    <a:lstStyle/>
                    <a:p>
                      <a:r>
                        <a:rPr lang="nb-NO" sz="1200" smtClean="0"/>
                        <a:t>Kostnader</a:t>
                      </a:r>
                      <a:endParaRPr lang="nb-NO" sz="1200"/>
                    </a:p>
                  </a:txBody>
                  <a:tcPr/>
                </a:tc>
                <a:tc>
                  <a:txBody>
                    <a:bodyPr/>
                    <a:lstStyle/>
                    <a:p>
                      <a:r>
                        <a:rPr lang="nb-NO" sz="1200" smtClean="0"/>
                        <a:t>Inntekter</a:t>
                      </a:r>
                      <a:endParaRPr lang="nb-NO" sz="1200"/>
                    </a:p>
                  </a:txBody>
                  <a:tcPr/>
                </a:tc>
                <a:extLst>
                  <a:ext uri="{0D108BD9-81ED-4DB2-BD59-A6C34878D82A}">
                    <a16:rowId xmlns:a16="http://schemas.microsoft.com/office/drawing/2014/main" val="10000"/>
                  </a:ext>
                </a:extLst>
              </a:tr>
              <a:tr h="617007">
                <a:tc>
                  <a:txBody>
                    <a:bodyPr/>
                    <a:lstStyle/>
                    <a:p>
                      <a:endParaRPr lang="nb-NO"/>
                    </a:p>
                  </a:txBody>
                  <a:tcPr/>
                </a:tc>
                <a:tc>
                  <a:txBody>
                    <a:bodyPr/>
                    <a:lstStyle/>
                    <a:p>
                      <a:endParaRPr lang="nb-NO" sz="1200"/>
                    </a:p>
                  </a:txBody>
                  <a:tcPr/>
                </a:tc>
                <a:extLst>
                  <a:ext uri="{0D108BD9-81ED-4DB2-BD59-A6C34878D82A}">
                    <a16:rowId xmlns:a16="http://schemas.microsoft.com/office/drawing/2014/main" val="10001"/>
                  </a:ext>
                </a:extLst>
              </a:tr>
              <a:tr h="526211">
                <a:tc>
                  <a:txBody>
                    <a:bodyPr/>
                    <a:lstStyle/>
                    <a:p>
                      <a:endParaRPr lang="nb-NO"/>
                    </a:p>
                  </a:txBody>
                  <a:tcPr/>
                </a:tc>
                <a:tc>
                  <a:txBody>
                    <a:bodyPr/>
                    <a:lstStyle/>
                    <a:p>
                      <a:endParaRPr lang="nb-NO" sz="1200"/>
                    </a:p>
                  </a:txBody>
                  <a:tcPr/>
                </a:tc>
                <a:extLst>
                  <a:ext uri="{0D108BD9-81ED-4DB2-BD59-A6C34878D82A}">
                    <a16:rowId xmlns:a16="http://schemas.microsoft.com/office/drawing/2014/main" val="10002"/>
                  </a:ext>
                </a:extLst>
              </a:tr>
              <a:tr h="422669">
                <a:tc>
                  <a:txBody>
                    <a:bodyPr/>
                    <a:lstStyle/>
                    <a:p>
                      <a:endParaRPr lang="nb-NO"/>
                    </a:p>
                  </a:txBody>
                  <a:tcPr/>
                </a:tc>
                <a:tc>
                  <a:txBody>
                    <a:bodyPr/>
                    <a:lstStyle/>
                    <a:p>
                      <a:endParaRPr lang="nb-NO" sz="1200"/>
                    </a:p>
                  </a:txBody>
                  <a:tcPr/>
                </a:tc>
                <a:extLst>
                  <a:ext uri="{0D108BD9-81ED-4DB2-BD59-A6C34878D82A}">
                    <a16:rowId xmlns:a16="http://schemas.microsoft.com/office/drawing/2014/main" val="10003"/>
                  </a:ext>
                </a:extLst>
              </a:tr>
              <a:tr h="491731">
                <a:tc>
                  <a:txBody>
                    <a:bodyPr/>
                    <a:lstStyle/>
                    <a:p>
                      <a:endParaRPr lang="nb-NO"/>
                    </a:p>
                  </a:txBody>
                  <a:tcPr/>
                </a:tc>
                <a:tc>
                  <a:txBody>
                    <a:bodyPr/>
                    <a:lstStyle/>
                    <a:p>
                      <a:endParaRPr lang="nb-NO" sz="1200"/>
                    </a:p>
                  </a:txBody>
                  <a:tcPr/>
                </a:tc>
                <a:extLst>
                  <a:ext uri="{0D108BD9-81ED-4DB2-BD59-A6C34878D82A}">
                    <a16:rowId xmlns:a16="http://schemas.microsoft.com/office/drawing/2014/main" val="10004"/>
                  </a:ext>
                </a:extLst>
              </a:tr>
              <a:tr h="422669">
                <a:tc>
                  <a:txBody>
                    <a:bodyPr/>
                    <a:lstStyle/>
                    <a:p>
                      <a:endParaRPr lang="nb-NO"/>
                    </a:p>
                  </a:txBody>
                  <a:tcPr/>
                </a:tc>
                <a:tc>
                  <a:txBody>
                    <a:bodyPr/>
                    <a:lstStyle/>
                    <a:p>
                      <a:endParaRPr lang="nb-NO" sz="1200"/>
                    </a:p>
                  </a:txBody>
                  <a:tcPr/>
                </a:tc>
                <a:extLst>
                  <a:ext uri="{0D108BD9-81ED-4DB2-BD59-A6C34878D82A}">
                    <a16:rowId xmlns:a16="http://schemas.microsoft.com/office/drawing/2014/main" val="10005"/>
                  </a:ext>
                </a:extLst>
              </a:tr>
              <a:tr h="388214">
                <a:tc>
                  <a:txBody>
                    <a:bodyPr/>
                    <a:lstStyle/>
                    <a:p>
                      <a:endParaRPr lang="nb-NO"/>
                    </a:p>
                  </a:txBody>
                  <a:tcPr/>
                </a:tc>
                <a:tc>
                  <a:txBody>
                    <a:bodyPr/>
                    <a:lstStyle/>
                    <a:p>
                      <a:endParaRPr lang="nb-NO" sz="1200"/>
                    </a:p>
                  </a:txBody>
                  <a:tcPr/>
                </a:tc>
                <a:extLst>
                  <a:ext uri="{0D108BD9-81ED-4DB2-BD59-A6C34878D82A}">
                    <a16:rowId xmlns:a16="http://schemas.microsoft.com/office/drawing/2014/main" val="10006"/>
                  </a:ext>
                </a:extLst>
              </a:tr>
              <a:tr h="422669">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0007"/>
                  </a:ext>
                </a:extLst>
              </a:tr>
            </a:tbl>
          </a:graphicData>
        </a:graphic>
      </p:graphicFrame>
      <p:sp>
        <p:nvSpPr>
          <p:cNvPr id="25" name="TekstSylinder 24"/>
          <p:cNvSpPr txBox="1"/>
          <p:nvPr/>
        </p:nvSpPr>
        <p:spPr>
          <a:xfrm>
            <a:off x="3486150" y="2299216"/>
            <a:ext cx="2581276" cy="369332"/>
          </a:xfrm>
          <a:prstGeom prst="rect">
            <a:avLst/>
          </a:prstGeom>
        </p:spPr>
        <p:style>
          <a:lnRef idx="2">
            <a:schemeClr val="accent1"/>
          </a:lnRef>
          <a:fillRef idx="1">
            <a:schemeClr val="lt1"/>
          </a:fillRef>
          <a:effectRef idx="0">
            <a:schemeClr val="accent1"/>
          </a:effectRef>
          <a:fontRef idx="minor">
            <a:schemeClr val="dk1"/>
          </a:fontRef>
        </p:style>
        <p:txBody>
          <a:bodyPr wrap="square" rtlCol="0">
            <a:spAutoFit/>
          </a:bodyPr>
          <a:lstStyle/>
          <a:p>
            <a:pPr algn="ctr"/>
            <a:r>
              <a:rPr lang="nb-NO" b="1" smtClean="0">
                <a:solidFill>
                  <a:schemeClr val="tx2">
                    <a:lumMod val="60000"/>
                    <a:lumOff val="40000"/>
                  </a:schemeClr>
                </a:solidFill>
              </a:rPr>
              <a:t>Balanse</a:t>
            </a:r>
            <a:endParaRPr lang="nb-NO" b="1">
              <a:solidFill>
                <a:schemeClr val="tx2">
                  <a:lumMod val="60000"/>
                  <a:lumOff val="40000"/>
                </a:schemeClr>
              </a:solidFill>
            </a:endParaRPr>
          </a:p>
        </p:txBody>
      </p:sp>
      <p:sp>
        <p:nvSpPr>
          <p:cNvPr id="26" name="TekstSylinder 25"/>
          <p:cNvSpPr txBox="1"/>
          <p:nvPr/>
        </p:nvSpPr>
        <p:spPr>
          <a:xfrm>
            <a:off x="6219826" y="2299216"/>
            <a:ext cx="2581276" cy="369332"/>
          </a:xfrm>
          <a:prstGeom prst="rect">
            <a:avLst/>
          </a:prstGeom>
        </p:spPr>
        <p:style>
          <a:lnRef idx="2">
            <a:schemeClr val="accent6"/>
          </a:lnRef>
          <a:fillRef idx="1">
            <a:schemeClr val="lt1"/>
          </a:fillRef>
          <a:effectRef idx="0">
            <a:schemeClr val="accent6"/>
          </a:effectRef>
          <a:fontRef idx="minor">
            <a:schemeClr val="dk1"/>
          </a:fontRef>
        </p:style>
        <p:txBody>
          <a:bodyPr wrap="square" rtlCol="0">
            <a:spAutoFit/>
          </a:bodyPr>
          <a:lstStyle/>
          <a:p>
            <a:pPr algn="ctr"/>
            <a:r>
              <a:rPr lang="nb-NO" b="1" smtClean="0">
                <a:solidFill>
                  <a:srgbClr val="FFC000"/>
                </a:solidFill>
              </a:rPr>
              <a:t>Resultat</a:t>
            </a:r>
            <a:endParaRPr lang="nb-NO" b="1">
              <a:solidFill>
                <a:srgbClr val="FFC000"/>
              </a:solidFill>
            </a:endParaRPr>
          </a:p>
        </p:txBody>
      </p:sp>
      <p:graphicFrame>
        <p:nvGraphicFramePr>
          <p:cNvPr id="6" name="Tabell 5"/>
          <p:cNvGraphicFramePr>
            <a:graphicFrameLocks noGrp="1"/>
          </p:cNvGraphicFramePr>
          <p:nvPr>
            <p:extLst>
              <p:ext uri="{D42A27DB-BD31-4B8C-83A1-F6EECF244321}">
                <p14:modId xmlns:p14="http://schemas.microsoft.com/office/powerpoint/2010/main" val="2799366480"/>
              </p:ext>
            </p:extLst>
          </p:nvPr>
        </p:nvGraphicFramePr>
        <p:xfrm>
          <a:off x="3486150" y="2769720"/>
          <a:ext cx="2581276" cy="3670129"/>
        </p:xfrm>
        <a:graphic>
          <a:graphicData uri="http://schemas.openxmlformats.org/drawingml/2006/table">
            <a:tbl>
              <a:tblPr firstRow="1" bandRow="1">
                <a:tableStyleId>{5C22544A-7EE6-4342-B048-85BDC9FD1C3A}</a:tableStyleId>
              </a:tblPr>
              <a:tblGrid>
                <a:gridCol w="1290638">
                  <a:extLst>
                    <a:ext uri="{9D8B030D-6E8A-4147-A177-3AD203B41FA5}">
                      <a16:colId xmlns:a16="http://schemas.microsoft.com/office/drawing/2014/main" val="20000"/>
                    </a:ext>
                  </a:extLst>
                </a:gridCol>
                <a:gridCol w="1290638">
                  <a:extLst>
                    <a:ext uri="{9D8B030D-6E8A-4147-A177-3AD203B41FA5}">
                      <a16:colId xmlns:a16="http://schemas.microsoft.com/office/drawing/2014/main" val="20001"/>
                    </a:ext>
                  </a:extLst>
                </a:gridCol>
              </a:tblGrid>
              <a:tr h="385618">
                <a:tc>
                  <a:txBody>
                    <a:bodyPr/>
                    <a:lstStyle/>
                    <a:p>
                      <a:r>
                        <a:rPr lang="nb-NO" sz="1200" smtClean="0"/>
                        <a:t>Eiendeler</a:t>
                      </a:r>
                      <a:endParaRPr lang="nb-NO" sz="1200"/>
                    </a:p>
                  </a:txBody>
                  <a:tcPr/>
                </a:tc>
                <a:tc>
                  <a:txBody>
                    <a:bodyPr/>
                    <a:lstStyle/>
                    <a:p>
                      <a:r>
                        <a:rPr lang="nb-NO" sz="1200" smtClean="0"/>
                        <a:t>Gjeld og EK</a:t>
                      </a:r>
                      <a:endParaRPr lang="nb-NO" sz="1200"/>
                    </a:p>
                  </a:txBody>
                  <a:tcPr/>
                </a:tc>
                <a:extLst>
                  <a:ext uri="{0D108BD9-81ED-4DB2-BD59-A6C34878D82A}">
                    <a16:rowId xmlns:a16="http://schemas.microsoft.com/office/drawing/2014/main" val="10000"/>
                  </a:ext>
                </a:extLst>
              </a:tr>
              <a:tr h="638995">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r h="518875">
                <a:tc>
                  <a:txBody>
                    <a:bodyPr/>
                    <a:lstStyle/>
                    <a:p>
                      <a:endParaRPr lang="nb-NO"/>
                    </a:p>
                  </a:txBody>
                  <a:tcPr/>
                </a:tc>
                <a:tc>
                  <a:txBody>
                    <a:bodyPr/>
                    <a:lstStyle/>
                    <a:p>
                      <a:endParaRPr lang="nb-NO"/>
                    </a:p>
                  </a:txBody>
                  <a:tcPr/>
                </a:tc>
                <a:extLst>
                  <a:ext uri="{0D108BD9-81ED-4DB2-BD59-A6C34878D82A}">
                    <a16:rowId xmlns:a16="http://schemas.microsoft.com/office/drawing/2014/main" val="10002"/>
                  </a:ext>
                </a:extLst>
              </a:tr>
              <a:tr h="456425">
                <a:tc>
                  <a:txBody>
                    <a:bodyPr/>
                    <a:lstStyle/>
                    <a:p>
                      <a:endParaRPr lang="nb-NO" sz="1200"/>
                    </a:p>
                  </a:txBody>
                  <a:tcPr/>
                </a:tc>
                <a:tc>
                  <a:txBody>
                    <a:bodyPr/>
                    <a:lstStyle/>
                    <a:p>
                      <a:endParaRPr lang="nb-NO"/>
                    </a:p>
                  </a:txBody>
                  <a:tcPr/>
                </a:tc>
                <a:extLst>
                  <a:ext uri="{0D108BD9-81ED-4DB2-BD59-A6C34878D82A}">
                    <a16:rowId xmlns:a16="http://schemas.microsoft.com/office/drawing/2014/main" val="10003"/>
                  </a:ext>
                </a:extLst>
              </a:tr>
              <a:tr h="456425">
                <a:tc>
                  <a:txBody>
                    <a:bodyPr/>
                    <a:lstStyle/>
                    <a:p>
                      <a:endParaRPr lang="nb-NO" sz="1200"/>
                    </a:p>
                  </a:txBody>
                  <a:tcPr/>
                </a:tc>
                <a:tc>
                  <a:txBody>
                    <a:bodyPr/>
                    <a:lstStyle/>
                    <a:p>
                      <a:endParaRPr lang="nb-NO" sz="1200">
                        <a:latin typeface="Helvetica" panose="020B0604020202020204" pitchFamily="34" charset="0"/>
                        <a:cs typeface="Helvetica" panose="020B0604020202020204" pitchFamily="34" charset="0"/>
                      </a:endParaRPr>
                    </a:p>
                  </a:txBody>
                  <a:tcPr/>
                </a:tc>
                <a:extLst>
                  <a:ext uri="{0D108BD9-81ED-4DB2-BD59-A6C34878D82A}">
                    <a16:rowId xmlns:a16="http://schemas.microsoft.com/office/drawing/2014/main" val="10004"/>
                  </a:ext>
                </a:extLst>
              </a:tr>
              <a:tr h="404597">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0005"/>
                  </a:ext>
                </a:extLst>
              </a:tr>
              <a:tr h="404597">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0006"/>
                  </a:ext>
                </a:extLst>
              </a:tr>
              <a:tr h="404597">
                <a:tc>
                  <a:txBody>
                    <a:bodyPr/>
                    <a:lstStyle/>
                    <a:p>
                      <a:endParaRPr lang="nb-NO" sz="1200"/>
                    </a:p>
                  </a:txBody>
                  <a:tcPr/>
                </a:tc>
                <a:tc>
                  <a:txBody>
                    <a:bodyPr/>
                    <a:lstStyle/>
                    <a:p>
                      <a:endParaRPr lang="nb-NO" sz="1200"/>
                    </a:p>
                  </a:txBody>
                  <a:tcPr/>
                </a:tc>
                <a:extLst>
                  <a:ext uri="{0D108BD9-81ED-4DB2-BD59-A6C34878D82A}">
                    <a16:rowId xmlns:a16="http://schemas.microsoft.com/office/drawing/2014/main" val="10007"/>
                  </a:ext>
                </a:extLst>
              </a:tr>
            </a:tbl>
          </a:graphicData>
        </a:graphic>
      </p:graphicFrame>
      <p:sp>
        <p:nvSpPr>
          <p:cNvPr id="18" name="Plassholder for innhold 3"/>
          <p:cNvSpPr txBox="1">
            <a:spLocks/>
          </p:cNvSpPr>
          <p:nvPr/>
        </p:nvSpPr>
        <p:spPr>
          <a:xfrm>
            <a:off x="3486150" y="3209026"/>
            <a:ext cx="5314952" cy="3650138"/>
          </a:xfrm>
          <a:prstGeom prst="rect">
            <a:avLst/>
          </a:prstGeom>
        </p:spPr>
        <p:txBody>
          <a:bodyPr vert="horz" lIns="91440" tIns="45720" rIns="91440" bIns="45720" numCol="4" rtlCol="0">
            <a:normAutofit/>
          </a:bodyPr>
          <a:lstStyle>
            <a:lvl1pPr marL="342900" indent="-342900" algn="l" defTabSz="457200" rtl="0" eaLnBrk="1" latinLnBrk="0" hangingPunct="1">
              <a:spcBef>
                <a:spcPct val="20000"/>
              </a:spcBef>
              <a:buFont typeface="Arial"/>
              <a:buChar char="•"/>
              <a:defRPr sz="2800" kern="1200">
                <a:solidFill>
                  <a:schemeClr val="tx1"/>
                </a:solidFill>
                <a:latin typeface="Helvetica"/>
                <a:ea typeface="+mn-ea"/>
                <a:cs typeface="Helvetica"/>
              </a:defRPr>
            </a:lvl1pPr>
            <a:lvl2pPr marL="742950" indent="-285750" algn="l" defTabSz="457200" rtl="0" eaLnBrk="1" latinLnBrk="0" hangingPunct="1">
              <a:spcBef>
                <a:spcPct val="20000"/>
              </a:spcBef>
              <a:buFont typeface="Arial"/>
              <a:buChar char="–"/>
              <a:defRPr sz="2400" kern="1200">
                <a:solidFill>
                  <a:schemeClr val="tx1"/>
                </a:solidFill>
                <a:latin typeface="Helvetica"/>
                <a:ea typeface="+mn-ea"/>
                <a:cs typeface="Helvetica"/>
              </a:defRPr>
            </a:lvl2pPr>
            <a:lvl3pPr marL="1143000" indent="-228600" algn="l" defTabSz="457200" rtl="0" eaLnBrk="1" latinLnBrk="0" hangingPunct="1">
              <a:spcBef>
                <a:spcPct val="20000"/>
              </a:spcBef>
              <a:buFont typeface="Arial"/>
              <a:buChar char="•"/>
              <a:defRPr sz="2000" kern="1200">
                <a:solidFill>
                  <a:schemeClr val="tx1"/>
                </a:solidFill>
                <a:latin typeface="Helvetica"/>
                <a:ea typeface="+mn-ea"/>
                <a:cs typeface="Helvetica"/>
              </a:defRPr>
            </a:lvl3pPr>
            <a:lvl4pPr marL="16002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4pPr>
            <a:lvl5pPr marL="2057400" indent="-228600" algn="l" defTabSz="457200" rtl="0" eaLnBrk="1" latinLnBrk="0" hangingPunct="1">
              <a:spcBef>
                <a:spcPct val="20000"/>
              </a:spcBef>
              <a:buFont typeface="Arial"/>
              <a:buChar char="»"/>
              <a:defRPr sz="1800" kern="1200">
                <a:solidFill>
                  <a:schemeClr val="tx1"/>
                </a:solidFill>
                <a:latin typeface="Helvetica"/>
                <a:ea typeface="+mn-ea"/>
                <a:cs typeface="Helvetica"/>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a:lnSpc>
                <a:spcPct val="90000"/>
              </a:lnSpc>
              <a:buNone/>
            </a:pPr>
            <a:endParaRPr lang="nb-NO" altLang="nb-NO" sz="1200" smtClean="0">
              <a:latin typeface="Helvetica" pitchFamily="34" charset="0"/>
            </a:endParaRPr>
          </a:p>
          <a:p>
            <a:pPr>
              <a:lnSpc>
                <a:spcPct val="90000"/>
              </a:lnSpc>
              <a:buNone/>
            </a:pPr>
            <a:r>
              <a:rPr lang="nb-NO" altLang="nb-NO" sz="1200" smtClean="0">
                <a:latin typeface="Helvetica" pitchFamily="34" charset="0"/>
              </a:rPr>
              <a:t>Kasse</a:t>
            </a:r>
            <a:r>
              <a:rPr lang="nb-NO" altLang="nb-NO" sz="1200">
                <a:latin typeface="Helvetica" pitchFamily="34" charset="0"/>
              </a:rPr>
              <a:t>	</a:t>
            </a:r>
          </a:p>
          <a:p>
            <a:pPr marL="0" indent="0">
              <a:lnSpc>
                <a:spcPct val="90000"/>
              </a:lnSpc>
              <a:buNone/>
            </a:pP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r>
              <a:rPr lang="nb-NO" altLang="nb-NO" sz="1200" smtClean="0">
                <a:latin typeface="Helvetica" pitchFamily="34" charset="0"/>
              </a:rPr>
              <a:t>Bank</a:t>
            </a:r>
          </a:p>
          <a:p>
            <a:pPr marL="0" indent="0">
              <a:lnSpc>
                <a:spcPct val="90000"/>
              </a:lnSpc>
              <a:buNone/>
            </a:pPr>
            <a:endParaRPr lang="nb-NO" altLang="nb-NO" sz="1200">
              <a:latin typeface="Helvetica" pitchFamily="34" charset="0"/>
            </a:endParaRPr>
          </a:p>
          <a:p>
            <a:pPr marL="0" indent="0">
              <a:lnSpc>
                <a:spcPct val="90000"/>
              </a:lnSpc>
              <a:buNone/>
            </a:pPr>
            <a:r>
              <a:rPr lang="nb-NO" altLang="nb-NO" sz="1200" smtClean="0">
                <a:latin typeface="Helvetica" pitchFamily="34" charset="0"/>
              </a:rPr>
              <a:t>Kundefordringer</a:t>
            </a:r>
            <a:endParaRPr lang="nb-NO" altLang="nb-NO" sz="120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r>
              <a:rPr lang="nb-NO" altLang="nb-NO" sz="1200" smtClean="0">
                <a:latin typeface="Helvetica" pitchFamily="34" charset="0"/>
              </a:rPr>
              <a:t>Varebeholdning</a:t>
            </a: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smtClean="0">
              <a:latin typeface="Helvetica" pitchFamily="34" charset="0"/>
            </a:endParaRPr>
          </a:p>
          <a:p>
            <a:pPr>
              <a:lnSpc>
                <a:spcPct val="90000"/>
              </a:lnSpc>
              <a:buFontTx/>
              <a:buNone/>
            </a:pPr>
            <a:endParaRPr lang="nb-NO" altLang="nb-NO" sz="1200" smtClean="0">
              <a:latin typeface="Helvetica" pitchFamily="34" charset="0"/>
            </a:endParaRPr>
          </a:p>
          <a:p>
            <a:pPr>
              <a:lnSpc>
                <a:spcPct val="90000"/>
              </a:lnSpc>
              <a:buFontTx/>
              <a:buNone/>
            </a:pPr>
            <a:endParaRPr lang="nb-NO" altLang="nb-NO" sz="1200">
              <a:latin typeface="Helvetica" pitchFamily="34" charset="0"/>
            </a:endParaRPr>
          </a:p>
          <a:p>
            <a:pPr>
              <a:lnSpc>
                <a:spcPct val="90000"/>
              </a:lnSpc>
              <a:buFontTx/>
              <a:buNone/>
            </a:pPr>
            <a:endParaRPr lang="nb-NO" altLang="nb-NO" sz="1200" smtClean="0">
              <a:latin typeface="Helvetica" pitchFamily="34" charset="0"/>
            </a:endParaRPr>
          </a:p>
          <a:p>
            <a:pPr>
              <a:lnSpc>
                <a:spcPct val="90000"/>
              </a:lnSpc>
              <a:buFontTx/>
              <a:buNone/>
            </a:pPr>
            <a:r>
              <a:rPr lang="nb-NO" altLang="nb-NO" sz="1200" smtClean="0">
                <a:latin typeface="Helvetica" pitchFamily="34" charset="0"/>
              </a:rPr>
              <a:t>Innskutt</a:t>
            </a:r>
            <a:endParaRPr lang="nb-NO" altLang="nb-NO" sz="1200">
              <a:latin typeface="Helvetica" pitchFamily="34" charset="0"/>
            </a:endParaRPr>
          </a:p>
          <a:p>
            <a:pPr>
              <a:lnSpc>
                <a:spcPct val="90000"/>
              </a:lnSpc>
              <a:buFontTx/>
              <a:buNone/>
            </a:pPr>
            <a:r>
              <a:rPr lang="nb-NO" altLang="nb-NO" sz="1200" smtClean="0">
                <a:latin typeface="Helvetica" pitchFamily="34" charset="0"/>
              </a:rPr>
              <a:t>Egenkapital </a:t>
            </a: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r>
              <a:rPr lang="nb-NO" altLang="nb-NO" sz="1200">
                <a:latin typeface="Helvetica" pitchFamily="34" charset="0"/>
              </a:rPr>
              <a:t>Opptjent egenkapital</a:t>
            </a:r>
          </a:p>
          <a:p>
            <a:pPr marL="0" indent="0">
              <a:lnSpc>
                <a:spcPct val="90000"/>
              </a:lnSpc>
              <a:buNone/>
            </a:pPr>
            <a:endParaRPr lang="nb-NO" altLang="nb-NO" sz="1200">
              <a:latin typeface="Helvetica" pitchFamily="34" charset="0"/>
            </a:endParaRPr>
          </a:p>
          <a:p>
            <a:pPr marL="0" indent="0">
              <a:lnSpc>
                <a:spcPct val="90000"/>
              </a:lnSpc>
              <a:buNone/>
            </a:pPr>
            <a:r>
              <a:rPr lang="nb-NO" altLang="nb-NO" sz="1200" smtClean="0">
                <a:latin typeface="Helvetica" pitchFamily="34" charset="0"/>
              </a:rPr>
              <a:t>Leverandørgjeld</a:t>
            </a: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r>
              <a:rPr lang="nb-NO" altLang="nb-NO" sz="1200" smtClean="0">
                <a:latin typeface="Helvetica" pitchFamily="34" charset="0"/>
              </a:rPr>
              <a:t>Mellomreging</a:t>
            </a: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r>
              <a:rPr lang="nb-NO" altLang="nb-NO" sz="1200" smtClean="0">
                <a:latin typeface="Helvetica" pitchFamily="34" charset="0"/>
              </a:rPr>
              <a:t>   </a:t>
            </a:r>
          </a:p>
          <a:p>
            <a:pPr marL="0" indent="0">
              <a:lnSpc>
                <a:spcPct val="90000"/>
              </a:lnSpc>
              <a:buNone/>
            </a:pP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r>
              <a:rPr lang="nb-NO" altLang="nb-NO" sz="1200">
                <a:latin typeface="Helvetica" pitchFamily="34" charset="0"/>
              </a:rPr>
              <a:t> </a:t>
            </a:r>
            <a:r>
              <a:rPr lang="nb-NO" altLang="nb-NO" sz="1200" smtClean="0">
                <a:latin typeface="Helvetica" pitchFamily="34" charset="0"/>
              </a:rPr>
              <a:t>   Lønn</a:t>
            </a:r>
          </a:p>
          <a:p>
            <a:pPr marL="0" indent="0">
              <a:lnSpc>
                <a:spcPct val="90000"/>
              </a:lnSpc>
              <a:buNone/>
            </a:pPr>
            <a:r>
              <a:rPr lang="nb-NO" altLang="nb-NO" sz="1200" smtClean="0">
                <a:latin typeface="Helvetica" pitchFamily="34" charset="0"/>
              </a:rPr>
              <a:t>    </a:t>
            </a:r>
          </a:p>
          <a:p>
            <a:pPr marL="0" indent="0">
              <a:lnSpc>
                <a:spcPct val="90000"/>
              </a:lnSpc>
              <a:buNone/>
            </a:pPr>
            <a:endParaRPr lang="nb-NO" altLang="nb-NO" sz="1200">
              <a:latin typeface="Helvetica" pitchFamily="34" charset="0"/>
            </a:endParaRPr>
          </a:p>
          <a:p>
            <a:pPr marL="0" indent="0">
              <a:lnSpc>
                <a:spcPct val="90000"/>
              </a:lnSpc>
              <a:buNone/>
            </a:pPr>
            <a:r>
              <a:rPr lang="nb-NO" altLang="nb-NO" sz="1200" smtClean="0">
                <a:latin typeface="Helvetica" pitchFamily="34" charset="0"/>
              </a:rPr>
              <a:t>    Kontorrekvisita </a:t>
            </a:r>
          </a:p>
          <a:p>
            <a:pPr marL="0" indent="0">
              <a:lnSpc>
                <a:spcPct val="90000"/>
              </a:lnSpc>
              <a:buNone/>
            </a:pPr>
            <a:endParaRPr lang="nb-NO" altLang="nb-NO" sz="1200">
              <a:latin typeface="Helvetica" pitchFamily="34" charset="0"/>
            </a:endParaRPr>
          </a:p>
          <a:p>
            <a:pPr marL="0" indent="0">
              <a:lnSpc>
                <a:spcPct val="90000"/>
              </a:lnSpc>
              <a:buNone/>
            </a:pPr>
            <a:r>
              <a:rPr lang="nb-NO" altLang="nb-NO" sz="1200" smtClean="0">
                <a:latin typeface="Helvetica" pitchFamily="34" charset="0"/>
              </a:rPr>
              <a:t>    </a:t>
            </a:r>
          </a:p>
          <a:p>
            <a:pPr marL="0" indent="0">
              <a:lnSpc>
                <a:spcPct val="90000"/>
              </a:lnSpc>
              <a:buNone/>
            </a:pPr>
            <a:r>
              <a:rPr lang="nb-NO" altLang="nb-NO" sz="1200">
                <a:latin typeface="Helvetica" pitchFamily="34" charset="0"/>
              </a:rPr>
              <a:t> </a:t>
            </a:r>
            <a:r>
              <a:rPr lang="nb-NO" altLang="nb-NO" sz="1200" smtClean="0">
                <a:latin typeface="Helvetica" pitchFamily="34" charset="0"/>
              </a:rPr>
              <a:t>    Markedsføring</a:t>
            </a:r>
          </a:p>
          <a:p>
            <a:pPr marL="0" indent="0">
              <a:lnSpc>
                <a:spcPct val="90000"/>
              </a:lnSpc>
              <a:buNone/>
            </a:pPr>
            <a:endParaRPr lang="nb-NO" altLang="nb-NO" sz="1200" smtClean="0">
              <a:latin typeface="Helvetica" pitchFamily="34" charset="0"/>
            </a:endParaRPr>
          </a:p>
          <a:p>
            <a:pPr marL="0" indent="0">
              <a:lnSpc>
                <a:spcPct val="90000"/>
              </a:lnSpc>
              <a:buNone/>
            </a:pPr>
            <a:r>
              <a:rPr lang="nb-NO" altLang="nb-NO" sz="1200">
                <a:latin typeface="Helvetica" pitchFamily="34" charset="0"/>
              </a:rPr>
              <a:t> </a:t>
            </a:r>
            <a:r>
              <a:rPr lang="nb-NO" altLang="nb-NO" sz="1200" smtClean="0">
                <a:latin typeface="Helvetica" pitchFamily="34" charset="0"/>
              </a:rPr>
              <a:t>   </a:t>
            </a:r>
          </a:p>
          <a:p>
            <a:pPr marL="0" indent="0">
              <a:lnSpc>
                <a:spcPct val="90000"/>
              </a:lnSpc>
              <a:buNone/>
            </a:pPr>
            <a:r>
              <a:rPr lang="nb-NO" altLang="nb-NO" sz="1200">
                <a:latin typeface="Helvetica" pitchFamily="34" charset="0"/>
              </a:rPr>
              <a:t> </a:t>
            </a:r>
            <a:r>
              <a:rPr lang="nb-NO" altLang="nb-NO" sz="1200" smtClean="0">
                <a:latin typeface="Helvetica" pitchFamily="34" charset="0"/>
              </a:rPr>
              <a:t>   Reisekostnader</a:t>
            </a: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r>
              <a:rPr lang="nb-NO" altLang="nb-NO" sz="1200">
                <a:latin typeface="Helvetica" pitchFamily="34" charset="0"/>
              </a:rPr>
              <a:t> </a:t>
            </a:r>
            <a:r>
              <a:rPr lang="nb-NO" altLang="nb-NO" sz="1200" smtClean="0">
                <a:latin typeface="Helvetica" pitchFamily="34" charset="0"/>
              </a:rPr>
              <a:t>    Varekostnader</a:t>
            </a:r>
          </a:p>
          <a:p>
            <a:pPr marL="0" indent="0" algn="just">
              <a:lnSpc>
                <a:spcPct val="90000"/>
              </a:lnSpc>
              <a:buNone/>
            </a:pPr>
            <a:r>
              <a:rPr lang="nb-NO" altLang="nb-NO" sz="1200">
                <a:latin typeface="Helvetica" pitchFamily="34" charset="0"/>
              </a:rPr>
              <a:t> </a:t>
            </a:r>
            <a:r>
              <a:rPr lang="nb-NO" altLang="nb-NO" sz="1200" smtClean="0">
                <a:latin typeface="Helvetica" pitchFamily="34" charset="0"/>
              </a:rPr>
              <a:t>    Diverse                                          </a:t>
            </a:r>
            <a:r>
              <a:rPr lang="nb-NO" altLang="nb-NO" sz="100" smtClean="0">
                <a:latin typeface="Helvetica" pitchFamily="34" charset="0"/>
              </a:rPr>
              <a:t>.</a:t>
            </a:r>
            <a:r>
              <a:rPr lang="nb-NO" altLang="nb-NO" sz="1200" smtClean="0">
                <a:latin typeface="Helvetica" pitchFamily="34" charset="0"/>
              </a:rPr>
              <a:t>    kostnader</a:t>
            </a:r>
            <a:endParaRPr lang="nb-NO" altLang="nb-NO" sz="120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r>
              <a:rPr lang="nb-NO" altLang="nb-NO" sz="1200" smtClean="0">
                <a:latin typeface="Helvetica" pitchFamily="34" charset="0"/>
              </a:rPr>
              <a:t>    Salgsinntekter</a:t>
            </a:r>
            <a:endParaRPr lang="nb-NO" altLang="nb-NO" sz="120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endParaRPr lang="nb-NO" altLang="nb-NO" sz="1200" smtClean="0">
              <a:latin typeface="Helvetica" pitchFamily="34" charset="0"/>
            </a:endParaRPr>
          </a:p>
          <a:p>
            <a:pPr marL="0" indent="0">
              <a:lnSpc>
                <a:spcPct val="90000"/>
              </a:lnSpc>
              <a:buNone/>
            </a:pPr>
            <a:r>
              <a:rPr lang="nb-NO" altLang="nb-NO" sz="1200" smtClean="0">
                <a:latin typeface="Helvetica" pitchFamily="34" charset="0"/>
              </a:rPr>
              <a:t>    Annen inntekt</a:t>
            </a:r>
          </a:p>
          <a:p>
            <a:pPr marL="0" indent="0">
              <a:lnSpc>
                <a:spcPct val="90000"/>
              </a:lnSpc>
              <a:buNone/>
            </a:pPr>
            <a:endParaRPr lang="nb-NO" altLang="nb-NO" sz="1200" smtClean="0">
              <a:latin typeface="Helvetica" pitchFamily="34" charset="0"/>
            </a:endParaRPr>
          </a:p>
          <a:p>
            <a:pPr marL="0" indent="0">
              <a:buNone/>
            </a:pPr>
            <a:endParaRPr lang="nb-NO"/>
          </a:p>
        </p:txBody>
      </p:sp>
    </p:spTree>
    <p:extLst>
      <p:ext uri="{BB962C8B-B14F-4D97-AF65-F5344CB8AC3E}">
        <p14:creationId xmlns:p14="http://schemas.microsoft.com/office/powerpoint/2010/main" val="25502983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8">
                                            <p:txEl>
                                              <p:pRg st="17" end="17"/>
                                            </p:txEl>
                                          </p:spTgt>
                                        </p:tgtEl>
                                        <p:attrNameLst>
                                          <p:attrName>style.visibility</p:attrName>
                                        </p:attrNameLst>
                                      </p:cBhvr>
                                      <p:to>
                                        <p:strVal val="visible"/>
                                      </p:to>
                                    </p:set>
                                    <p:animEffect transition="in" filter="fade">
                                      <p:cBhvr>
                                        <p:cTn id="7" dur="500"/>
                                        <p:tgtEl>
                                          <p:spTgt spid="18">
                                            <p:txEl>
                                              <p:pRg st="17" end="17"/>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18">
                                            <p:txEl>
                                              <p:pRg st="18" end="18"/>
                                            </p:txEl>
                                          </p:spTgt>
                                        </p:tgtEl>
                                        <p:attrNameLst>
                                          <p:attrName>style.visibility</p:attrName>
                                        </p:attrNameLst>
                                      </p:cBhvr>
                                      <p:to>
                                        <p:strVal val="visible"/>
                                      </p:to>
                                    </p:set>
                                    <p:animEffect transition="in" filter="fade">
                                      <p:cBhvr>
                                        <p:cTn id="10" dur="500"/>
                                        <p:tgtEl>
                                          <p:spTgt spid="18">
                                            <p:txEl>
                                              <p:pRg st="18" end="18"/>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8">
                                            <p:txEl>
                                              <p:pRg st="24" end="24"/>
                                            </p:txEl>
                                          </p:spTgt>
                                        </p:tgtEl>
                                        <p:attrNameLst>
                                          <p:attrName>style.visibility</p:attrName>
                                        </p:attrNameLst>
                                      </p:cBhvr>
                                      <p:to>
                                        <p:strVal val="visible"/>
                                      </p:to>
                                    </p:set>
                                    <p:animEffect transition="in" filter="fade">
                                      <p:cBhvr>
                                        <p:cTn id="15" dur="500"/>
                                        <p:tgtEl>
                                          <p:spTgt spid="18">
                                            <p:txEl>
                                              <p:pRg st="24" end="24"/>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10" presetClass="entr" presetSubtype="0" fill="hold" nodeType="clickEffect">
                                  <p:stCondLst>
                                    <p:cond delay="0"/>
                                  </p:stCondLst>
                                  <p:childTnLst>
                                    <p:set>
                                      <p:cBhvr>
                                        <p:cTn id="19" dur="1" fill="hold">
                                          <p:stCondLst>
                                            <p:cond delay="0"/>
                                          </p:stCondLst>
                                        </p:cTn>
                                        <p:tgtEl>
                                          <p:spTgt spid="18">
                                            <p:txEl>
                                              <p:pRg st="34" end="34"/>
                                            </p:txEl>
                                          </p:spTgt>
                                        </p:tgtEl>
                                        <p:attrNameLst>
                                          <p:attrName>style.visibility</p:attrName>
                                        </p:attrNameLst>
                                      </p:cBhvr>
                                      <p:to>
                                        <p:strVal val="visible"/>
                                      </p:to>
                                    </p:set>
                                    <p:animEffect transition="in" filter="fade">
                                      <p:cBhvr>
                                        <p:cTn id="20" dur="500"/>
                                        <p:tgtEl>
                                          <p:spTgt spid="18">
                                            <p:txEl>
                                              <p:pRg st="34" end="3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0" presetClass="entr" presetSubtype="0" fill="hold" nodeType="clickEffect">
                                  <p:stCondLst>
                                    <p:cond delay="0"/>
                                  </p:stCondLst>
                                  <p:childTnLst>
                                    <p:set>
                                      <p:cBhvr>
                                        <p:cTn id="24" dur="1" fill="hold">
                                          <p:stCondLst>
                                            <p:cond delay="0"/>
                                          </p:stCondLst>
                                        </p:cTn>
                                        <p:tgtEl>
                                          <p:spTgt spid="18">
                                            <p:txEl>
                                              <p:pRg st="22" end="22"/>
                                            </p:txEl>
                                          </p:spTgt>
                                        </p:tgtEl>
                                        <p:attrNameLst>
                                          <p:attrName>style.visibility</p:attrName>
                                        </p:attrNameLst>
                                      </p:cBhvr>
                                      <p:to>
                                        <p:strVal val="visible"/>
                                      </p:to>
                                    </p:set>
                                    <p:animEffect transition="in" filter="fade">
                                      <p:cBhvr>
                                        <p:cTn id="25" dur="500"/>
                                        <p:tgtEl>
                                          <p:spTgt spid="18">
                                            <p:txEl>
                                              <p:pRg st="22" end="22"/>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nodeType="clickEffect">
                                  <p:stCondLst>
                                    <p:cond delay="0"/>
                                  </p:stCondLst>
                                  <p:childTnLst>
                                    <p:set>
                                      <p:cBhvr>
                                        <p:cTn id="29" dur="1" fill="hold">
                                          <p:stCondLst>
                                            <p:cond delay="0"/>
                                          </p:stCondLst>
                                        </p:cTn>
                                        <p:tgtEl>
                                          <p:spTgt spid="18">
                                            <p:txEl>
                                              <p:pRg st="37" end="37"/>
                                            </p:txEl>
                                          </p:spTgt>
                                        </p:tgtEl>
                                        <p:attrNameLst>
                                          <p:attrName>style.visibility</p:attrName>
                                        </p:attrNameLst>
                                      </p:cBhvr>
                                      <p:to>
                                        <p:strVal val="visible"/>
                                      </p:to>
                                    </p:set>
                                    <p:animEffect transition="in" filter="fade">
                                      <p:cBhvr>
                                        <p:cTn id="30" dur="500"/>
                                        <p:tgtEl>
                                          <p:spTgt spid="18">
                                            <p:txEl>
                                              <p:pRg st="37" end="37"/>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10" presetClass="entr" presetSubtype="0" fill="hold" nodeType="clickEffect">
                                  <p:stCondLst>
                                    <p:cond delay="0"/>
                                  </p:stCondLst>
                                  <p:childTnLst>
                                    <p:set>
                                      <p:cBhvr>
                                        <p:cTn id="34" dur="1" fill="hold">
                                          <p:stCondLst>
                                            <p:cond delay="0"/>
                                          </p:stCondLst>
                                        </p:cTn>
                                        <p:tgtEl>
                                          <p:spTgt spid="18">
                                            <p:txEl>
                                              <p:pRg st="45" end="45"/>
                                            </p:txEl>
                                          </p:spTgt>
                                        </p:tgtEl>
                                        <p:attrNameLst>
                                          <p:attrName>style.visibility</p:attrName>
                                        </p:attrNameLst>
                                      </p:cBhvr>
                                      <p:to>
                                        <p:strVal val="visible"/>
                                      </p:to>
                                    </p:set>
                                    <p:animEffect transition="in" filter="fade">
                                      <p:cBhvr>
                                        <p:cTn id="35" dur="500"/>
                                        <p:tgtEl>
                                          <p:spTgt spid="18">
                                            <p:txEl>
                                              <p:pRg st="45" end="45"/>
                                            </p:txEl>
                                          </p:spTgt>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8">
                                            <p:txEl>
                                              <p:pRg st="1" end="1"/>
                                            </p:txEl>
                                          </p:spTgt>
                                        </p:tgtEl>
                                        <p:attrNameLst>
                                          <p:attrName>style.visibility</p:attrName>
                                        </p:attrNameLst>
                                      </p:cBhvr>
                                      <p:to>
                                        <p:strVal val="visible"/>
                                      </p:to>
                                    </p:set>
                                    <p:animEffect transition="in" filter="fade">
                                      <p:cBhvr>
                                        <p:cTn id="40" dur="500"/>
                                        <p:tgtEl>
                                          <p:spTgt spid="18">
                                            <p:txEl>
                                              <p:pRg st="1" end="1"/>
                                            </p:txEl>
                                          </p:spTgt>
                                        </p:tgtEl>
                                      </p:cBhvr>
                                    </p:animEffect>
                                  </p:childTnLst>
                                </p:cTn>
                              </p:par>
                            </p:childTnLst>
                          </p:cTn>
                        </p:par>
                      </p:childTnLst>
                    </p:cTn>
                  </p:par>
                  <p:par>
                    <p:cTn id="41" fill="hold">
                      <p:stCondLst>
                        <p:cond delay="indefinite"/>
                      </p:stCondLst>
                      <p:childTnLst>
                        <p:par>
                          <p:cTn id="42" fill="hold">
                            <p:stCondLst>
                              <p:cond delay="0"/>
                            </p:stCondLst>
                            <p:childTnLst>
                              <p:par>
                                <p:cTn id="43" presetID="10" presetClass="entr" presetSubtype="0" fill="hold" nodeType="clickEffect">
                                  <p:stCondLst>
                                    <p:cond delay="0"/>
                                  </p:stCondLst>
                                  <p:childTnLst>
                                    <p:set>
                                      <p:cBhvr>
                                        <p:cTn id="44" dur="1" fill="hold">
                                          <p:stCondLst>
                                            <p:cond delay="0"/>
                                          </p:stCondLst>
                                        </p:cTn>
                                        <p:tgtEl>
                                          <p:spTgt spid="18">
                                            <p:txEl>
                                              <p:pRg st="46" end="46"/>
                                            </p:txEl>
                                          </p:spTgt>
                                        </p:tgtEl>
                                        <p:attrNameLst>
                                          <p:attrName>style.visibility</p:attrName>
                                        </p:attrNameLst>
                                      </p:cBhvr>
                                      <p:to>
                                        <p:strVal val="visible"/>
                                      </p:to>
                                    </p:set>
                                    <p:animEffect transition="in" filter="fade">
                                      <p:cBhvr>
                                        <p:cTn id="45" dur="500"/>
                                        <p:tgtEl>
                                          <p:spTgt spid="18">
                                            <p:txEl>
                                              <p:pRg st="46" end="46"/>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10" presetClass="entr" presetSubtype="0" fill="hold" nodeType="clickEffect">
                                  <p:stCondLst>
                                    <p:cond delay="0"/>
                                  </p:stCondLst>
                                  <p:childTnLst>
                                    <p:set>
                                      <p:cBhvr>
                                        <p:cTn id="49" dur="1" fill="hold">
                                          <p:stCondLst>
                                            <p:cond delay="0"/>
                                          </p:stCondLst>
                                        </p:cTn>
                                        <p:tgtEl>
                                          <p:spTgt spid="18">
                                            <p:txEl>
                                              <p:pRg st="40" end="40"/>
                                            </p:txEl>
                                          </p:spTgt>
                                        </p:tgtEl>
                                        <p:attrNameLst>
                                          <p:attrName>style.visibility</p:attrName>
                                        </p:attrNameLst>
                                      </p:cBhvr>
                                      <p:to>
                                        <p:strVal val="visible"/>
                                      </p:to>
                                    </p:set>
                                    <p:animEffect transition="in" filter="fade">
                                      <p:cBhvr>
                                        <p:cTn id="50" dur="500"/>
                                        <p:tgtEl>
                                          <p:spTgt spid="18">
                                            <p:txEl>
                                              <p:pRg st="40" end="4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10" presetClass="entr" presetSubtype="0" fill="hold" nodeType="clickEffect">
                                  <p:stCondLst>
                                    <p:cond delay="0"/>
                                  </p:stCondLst>
                                  <p:childTnLst>
                                    <p:set>
                                      <p:cBhvr>
                                        <p:cTn id="54" dur="1" fill="hold">
                                          <p:stCondLst>
                                            <p:cond delay="0"/>
                                          </p:stCondLst>
                                        </p:cTn>
                                        <p:tgtEl>
                                          <p:spTgt spid="18">
                                            <p:txEl>
                                              <p:pRg st="51" end="51"/>
                                            </p:txEl>
                                          </p:spTgt>
                                        </p:tgtEl>
                                        <p:attrNameLst>
                                          <p:attrName>style.visibility</p:attrName>
                                        </p:attrNameLst>
                                      </p:cBhvr>
                                      <p:to>
                                        <p:strVal val="visible"/>
                                      </p:to>
                                    </p:set>
                                    <p:animEffect transition="in" filter="fade">
                                      <p:cBhvr>
                                        <p:cTn id="55" dur="500"/>
                                        <p:tgtEl>
                                          <p:spTgt spid="18">
                                            <p:txEl>
                                              <p:pRg st="51" end="51"/>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10" presetClass="entr" presetSubtype="0" fill="hold" nodeType="clickEffect">
                                  <p:stCondLst>
                                    <p:cond delay="0"/>
                                  </p:stCondLst>
                                  <p:childTnLst>
                                    <p:set>
                                      <p:cBhvr>
                                        <p:cTn id="59" dur="1" fill="hold">
                                          <p:stCondLst>
                                            <p:cond delay="0"/>
                                          </p:stCondLst>
                                        </p:cTn>
                                        <p:tgtEl>
                                          <p:spTgt spid="18">
                                            <p:txEl>
                                              <p:pRg st="43" end="43"/>
                                            </p:txEl>
                                          </p:spTgt>
                                        </p:tgtEl>
                                        <p:attrNameLst>
                                          <p:attrName>style.visibility</p:attrName>
                                        </p:attrNameLst>
                                      </p:cBhvr>
                                      <p:to>
                                        <p:strVal val="visible"/>
                                      </p:to>
                                    </p:set>
                                    <p:animEffect transition="in" filter="fade">
                                      <p:cBhvr>
                                        <p:cTn id="60" dur="500"/>
                                        <p:tgtEl>
                                          <p:spTgt spid="18">
                                            <p:txEl>
                                              <p:pRg st="43" end="43"/>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nodeType="clickEffect">
                                  <p:stCondLst>
                                    <p:cond delay="0"/>
                                  </p:stCondLst>
                                  <p:childTnLst>
                                    <p:set>
                                      <p:cBhvr>
                                        <p:cTn id="64" dur="1" fill="hold">
                                          <p:stCondLst>
                                            <p:cond delay="0"/>
                                          </p:stCondLst>
                                        </p:cTn>
                                        <p:tgtEl>
                                          <p:spTgt spid="18">
                                            <p:txEl>
                                              <p:pRg st="8" end="8"/>
                                            </p:txEl>
                                          </p:spTgt>
                                        </p:tgtEl>
                                        <p:attrNameLst>
                                          <p:attrName>style.visibility</p:attrName>
                                        </p:attrNameLst>
                                      </p:cBhvr>
                                      <p:to>
                                        <p:strVal val="visible"/>
                                      </p:to>
                                    </p:set>
                                    <p:animEffect transition="in" filter="fade">
                                      <p:cBhvr>
                                        <p:cTn id="65" dur="500"/>
                                        <p:tgtEl>
                                          <p:spTgt spid="18">
                                            <p:txEl>
                                              <p:pRg st="8" end="8"/>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10" presetClass="entr" presetSubtype="0" fill="hold" nodeType="clickEffect">
                                  <p:stCondLst>
                                    <p:cond delay="0"/>
                                  </p:stCondLst>
                                  <p:childTnLst>
                                    <p:set>
                                      <p:cBhvr>
                                        <p:cTn id="69" dur="1" fill="hold">
                                          <p:stCondLst>
                                            <p:cond delay="0"/>
                                          </p:stCondLst>
                                        </p:cTn>
                                        <p:tgtEl>
                                          <p:spTgt spid="18">
                                            <p:txEl>
                                              <p:pRg st="4" end="4"/>
                                            </p:txEl>
                                          </p:spTgt>
                                        </p:tgtEl>
                                        <p:attrNameLst>
                                          <p:attrName>style.visibility</p:attrName>
                                        </p:attrNameLst>
                                      </p:cBhvr>
                                      <p:to>
                                        <p:strVal val="visible"/>
                                      </p:to>
                                    </p:set>
                                    <p:animEffect transition="in" filter="fade">
                                      <p:cBhvr>
                                        <p:cTn id="70" dur="500"/>
                                        <p:tgtEl>
                                          <p:spTgt spid="18">
                                            <p:txEl>
                                              <p:pRg st="4" end="4"/>
                                            </p:txEl>
                                          </p:spTgt>
                                        </p:tgtEl>
                                      </p:cBhvr>
                                    </p:animEffect>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nodeType="clickEffect">
                                  <p:stCondLst>
                                    <p:cond delay="0"/>
                                  </p:stCondLst>
                                  <p:childTnLst>
                                    <p:set>
                                      <p:cBhvr>
                                        <p:cTn id="74" dur="1" fill="hold">
                                          <p:stCondLst>
                                            <p:cond delay="0"/>
                                          </p:stCondLst>
                                        </p:cTn>
                                        <p:tgtEl>
                                          <p:spTgt spid="18">
                                            <p:txEl>
                                              <p:pRg st="20" end="20"/>
                                            </p:txEl>
                                          </p:spTgt>
                                        </p:tgtEl>
                                        <p:attrNameLst>
                                          <p:attrName>style.visibility</p:attrName>
                                        </p:attrNameLst>
                                      </p:cBhvr>
                                      <p:to>
                                        <p:strVal val="visible"/>
                                      </p:to>
                                    </p:set>
                                    <p:animEffect transition="in" filter="fade">
                                      <p:cBhvr>
                                        <p:cTn id="75" dur="500"/>
                                        <p:tgtEl>
                                          <p:spTgt spid="18">
                                            <p:txEl>
                                              <p:pRg st="20" end="20"/>
                                            </p:txEl>
                                          </p:spTgt>
                                        </p:tgtEl>
                                      </p:cBhvr>
                                    </p:animEffect>
                                  </p:childTnLst>
                                </p:cTn>
                              </p:par>
                            </p:childTnLst>
                          </p:cTn>
                        </p:par>
                      </p:childTnLst>
                    </p:cTn>
                  </p:par>
                  <p:par>
                    <p:cTn id="76" fill="hold">
                      <p:stCondLst>
                        <p:cond delay="indefinite"/>
                      </p:stCondLst>
                      <p:childTnLst>
                        <p:par>
                          <p:cTn id="77" fill="hold">
                            <p:stCondLst>
                              <p:cond delay="0"/>
                            </p:stCondLst>
                            <p:childTnLst>
                              <p:par>
                                <p:cTn id="78" presetID="10" presetClass="entr" presetSubtype="0" fill="hold" nodeType="clickEffect">
                                  <p:stCondLst>
                                    <p:cond delay="0"/>
                                  </p:stCondLst>
                                  <p:childTnLst>
                                    <p:set>
                                      <p:cBhvr>
                                        <p:cTn id="79" dur="1" fill="hold">
                                          <p:stCondLst>
                                            <p:cond delay="0"/>
                                          </p:stCondLst>
                                        </p:cTn>
                                        <p:tgtEl>
                                          <p:spTgt spid="18">
                                            <p:txEl>
                                              <p:pRg st="6" end="6"/>
                                            </p:txEl>
                                          </p:spTgt>
                                        </p:tgtEl>
                                        <p:attrNameLst>
                                          <p:attrName>style.visibility</p:attrName>
                                        </p:attrNameLst>
                                      </p:cBhvr>
                                      <p:to>
                                        <p:strVal val="visible"/>
                                      </p:to>
                                    </p:set>
                                    <p:animEffect transition="in" filter="fade">
                                      <p:cBhvr>
                                        <p:cTn id="80" dur="500"/>
                                        <p:tgtEl>
                                          <p:spTgt spid="18">
                                            <p:txEl>
                                              <p:pRg st="6" end="6"/>
                                            </p:txEl>
                                          </p:spTgt>
                                        </p:tgtEl>
                                      </p:cBhvr>
                                    </p:animEffect>
                                  </p:childTnLst>
                                </p:cTn>
                              </p:par>
                            </p:childTnLst>
                          </p:cTn>
                        </p:par>
                      </p:childTnLst>
                    </p:cTn>
                  </p:par>
                  <p:par>
                    <p:cTn id="81" fill="hold">
                      <p:stCondLst>
                        <p:cond delay="indefinite"/>
                      </p:stCondLst>
                      <p:childTnLst>
                        <p:par>
                          <p:cTn id="82" fill="hold">
                            <p:stCondLst>
                              <p:cond delay="0"/>
                            </p:stCondLst>
                            <p:childTnLst>
                              <p:par>
                                <p:cTn id="83" presetID="10" presetClass="entr" presetSubtype="0" fill="hold" nodeType="clickEffect">
                                  <p:stCondLst>
                                    <p:cond delay="0"/>
                                  </p:stCondLst>
                                  <p:childTnLst>
                                    <p:set>
                                      <p:cBhvr>
                                        <p:cTn id="84" dur="1" fill="hold">
                                          <p:stCondLst>
                                            <p:cond delay="0"/>
                                          </p:stCondLst>
                                        </p:cTn>
                                        <p:tgtEl>
                                          <p:spTgt spid="18">
                                            <p:txEl>
                                              <p:pRg st="54" end="54"/>
                                            </p:txEl>
                                          </p:spTgt>
                                        </p:tgtEl>
                                        <p:attrNameLst>
                                          <p:attrName>style.visibility</p:attrName>
                                        </p:attrNameLst>
                                      </p:cBhvr>
                                      <p:to>
                                        <p:strVal val="visible"/>
                                      </p:to>
                                    </p:set>
                                    <p:animEffect transition="in" filter="fade">
                                      <p:cBhvr>
                                        <p:cTn id="85" dur="500"/>
                                        <p:tgtEl>
                                          <p:spTgt spid="18">
                                            <p:txEl>
                                              <p:pRg st="54" end="5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b="1" smtClean="0"/>
              <a:t>FILM</a:t>
            </a:r>
            <a:r>
              <a:rPr lang="nb-NO" smtClean="0"/>
              <a:t>: Inspirasjonsfilm Utrykt UB </a:t>
            </a:r>
            <a:endParaRPr lang="nb-NO"/>
          </a:p>
        </p:txBody>
      </p:sp>
      <p:sp>
        <p:nvSpPr>
          <p:cNvPr id="3" name="Plassholder for innhold 2"/>
          <p:cNvSpPr>
            <a:spLocks noGrp="1"/>
          </p:cNvSpPr>
          <p:nvPr>
            <p:ph idx="1"/>
          </p:nvPr>
        </p:nvSpPr>
        <p:spPr/>
        <p:txBody>
          <a:bodyPr/>
          <a:lstStyle/>
          <a:p>
            <a:pPr marL="0" indent="0">
              <a:buNone/>
            </a:pPr>
            <a:endParaRPr lang="nb-NO" smtClean="0">
              <a:hlinkClick r:id="rId2"/>
            </a:endParaRPr>
          </a:p>
          <a:p>
            <a:pPr marL="0" indent="0">
              <a:buNone/>
            </a:pPr>
            <a:endParaRPr lang="nb-NO">
              <a:hlinkClick r:id="rId2"/>
            </a:endParaRPr>
          </a:p>
          <a:p>
            <a:pPr marL="0" indent="0" algn="ctr">
              <a:buNone/>
            </a:pPr>
            <a:r>
              <a:rPr lang="nb-NO" smtClean="0">
                <a:hlinkClick r:id="rId2"/>
              </a:rPr>
              <a:t>Inspirasjonsfilm Utrykt UB</a:t>
            </a:r>
            <a:endParaRPr lang="nb-NO"/>
          </a:p>
        </p:txBody>
      </p:sp>
    </p:spTree>
    <p:extLst>
      <p:ext uri="{BB962C8B-B14F-4D97-AF65-F5344CB8AC3E}">
        <p14:creationId xmlns:p14="http://schemas.microsoft.com/office/powerpoint/2010/main" val="5690373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dirty="0" smtClean="0"/>
              <a:t>Vipps</a:t>
            </a:r>
            <a:endParaRPr lang="nb-NO" dirty="0"/>
          </a:p>
        </p:txBody>
      </p:sp>
      <p:sp>
        <p:nvSpPr>
          <p:cNvPr id="3" name="Plassholder for innhold 2"/>
          <p:cNvSpPr>
            <a:spLocks noGrp="1"/>
          </p:cNvSpPr>
          <p:nvPr>
            <p:ph idx="1"/>
          </p:nvPr>
        </p:nvSpPr>
        <p:spPr/>
        <p:txBody>
          <a:bodyPr/>
          <a:lstStyle/>
          <a:p>
            <a:r>
              <a:rPr lang="nb-NO" smtClean="0"/>
              <a:t>Vipps </a:t>
            </a:r>
            <a:r>
              <a:rPr lang="nb-NO" dirty="0"/>
              <a:t>viser kun </a:t>
            </a:r>
            <a:r>
              <a:rPr lang="nb-NO" i="1" dirty="0"/>
              <a:t>beløpet</a:t>
            </a:r>
            <a:r>
              <a:rPr lang="nb-NO" dirty="0"/>
              <a:t> som </a:t>
            </a:r>
            <a:r>
              <a:rPr lang="nb-NO"/>
              <a:t>er </a:t>
            </a:r>
            <a:r>
              <a:rPr lang="nb-NO" smtClean="0"/>
              <a:t>betalt</a:t>
            </a:r>
          </a:p>
          <a:p>
            <a:r>
              <a:rPr lang="nb-NO" smtClean="0"/>
              <a:t>Kunden skal i tillegg til betalingsbekreftelsen i Vipps også få </a:t>
            </a:r>
            <a:r>
              <a:rPr lang="nb-NO" dirty="0" smtClean="0"/>
              <a:t>en kvittering der det står </a:t>
            </a:r>
            <a:r>
              <a:rPr lang="nb-NO" i="1" dirty="0" smtClean="0"/>
              <a:t>hvilken vare </a:t>
            </a:r>
            <a:r>
              <a:rPr lang="nb-NO" dirty="0" smtClean="0"/>
              <a:t>som </a:t>
            </a:r>
            <a:r>
              <a:rPr lang="nb-NO" smtClean="0"/>
              <a:t>er kjøpt, dato og beløp</a:t>
            </a:r>
          </a:p>
          <a:p>
            <a:r>
              <a:rPr lang="nb-NO" smtClean="0"/>
              <a:t>NB: gjelder også når UB-en kjøper noe</a:t>
            </a:r>
            <a:endParaRPr lang="nb-NO" dirty="0"/>
          </a:p>
        </p:txBody>
      </p:sp>
    </p:spTree>
    <p:extLst>
      <p:ext uri="{BB962C8B-B14F-4D97-AF65-F5344CB8AC3E}">
        <p14:creationId xmlns:p14="http://schemas.microsoft.com/office/powerpoint/2010/main" val="9332753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normAutofit/>
          </a:bodyPr>
          <a:lstStyle/>
          <a:p>
            <a:pPr marL="180975" indent="-180975">
              <a:buNone/>
              <a:defRPr/>
            </a:pPr>
            <a:r>
              <a:rPr lang="nb-NO" sz="2000" b="1"/>
              <a:t>Lønn</a:t>
            </a:r>
          </a:p>
          <a:p>
            <a:pPr>
              <a:defRPr/>
            </a:pPr>
            <a:r>
              <a:rPr lang="nb-NO" sz="2000"/>
              <a:t>Skattefritt </a:t>
            </a:r>
            <a:r>
              <a:rPr lang="nb-NO" sz="2000" smtClean="0"/>
              <a:t>for ungdomsbedrifter (opp til kr 10 000 </a:t>
            </a:r>
            <a:r>
              <a:rPr lang="nb-NO" sz="2000"/>
              <a:t>pr. person pr. </a:t>
            </a:r>
            <a:r>
              <a:rPr lang="nb-NO" sz="2000" smtClean="0"/>
              <a:t>kalenderår)</a:t>
            </a:r>
            <a:endParaRPr lang="nb-NO" sz="2000"/>
          </a:p>
          <a:p>
            <a:pPr marL="180975" indent="-180975">
              <a:lnSpc>
                <a:spcPct val="105000"/>
              </a:lnSpc>
              <a:buNone/>
              <a:defRPr/>
            </a:pPr>
            <a:endParaRPr lang="nb-NO" sz="2000"/>
          </a:p>
          <a:p>
            <a:pPr>
              <a:lnSpc>
                <a:spcPct val="105000"/>
              </a:lnSpc>
              <a:defRPr/>
            </a:pPr>
            <a:r>
              <a:rPr lang="nb-NO" sz="2000" smtClean="0"/>
              <a:t>Ungdomsbedrifter med omsetning </a:t>
            </a:r>
            <a:r>
              <a:rPr lang="nb-NO" sz="2000" u="sng" smtClean="0"/>
              <a:t>under</a:t>
            </a:r>
            <a:r>
              <a:rPr lang="nb-NO" sz="2000" smtClean="0"/>
              <a:t> kr 140 000 trenger </a:t>
            </a:r>
            <a:r>
              <a:rPr lang="nb-NO" sz="2000" u="sng" smtClean="0"/>
              <a:t>ikke</a:t>
            </a:r>
            <a:r>
              <a:rPr lang="nb-NO" sz="2000" smtClean="0"/>
              <a:t> å betale moms eller skatt</a:t>
            </a:r>
            <a:endParaRPr lang="nb-NO" altLang="ja-JP" sz="2400">
              <a:solidFill>
                <a:srgbClr val="7F7F7F"/>
              </a:solidFill>
            </a:endParaRPr>
          </a:p>
          <a:p>
            <a:endParaRPr lang="nb-NO" sz="2400"/>
          </a:p>
        </p:txBody>
      </p:sp>
      <p:sp>
        <p:nvSpPr>
          <p:cNvPr id="2" name="Tittel 1"/>
          <p:cNvSpPr>
            <a:spLocks noGrp="1"/>
          </p:cNvSpPr>
          <p:nvPr>
            <p:ph type="title"/>
          </p:nvPr>
        </p:nvSpPr>
        <p:spPr/>
        <p:txBody>
          <a:bodyPr/>
          <a:lstStyle/>
          <a:p>
            <a:r>
              <a:rPr lang="nb-NO" smtClean="0"/>
              <a:t>Lønn og merverdiavgift/skatt</a:t>
            </a:r>
            <a:endParaRPr lang="nb-NO"/>
          </a:p>
        </p:txBody>
      </p:sp>
      <p:pic>
        <p:nvPicPr>
          <p:cNvPr id="13314" name="Picture 2" descr="F:\Veiledning\Forebygging\Fokusoppgave ungdom\Spleiselaget.no\Bilder fra Istock 22.11.13\iStock_000008267062_Large.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495800" y="2208362"/>
            <a:ext cx="4573922" cy="3398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12203942"/>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smtClean="0"/>
              <a:t>Varebeholdning</a:t>
            </a:r>
            <a:endParaRPr lang="nb-NO"/>
          </a:p>
        </p:txBody>
      </p:sp>
      <p:sp>
        <p:nvSpPr>
          <p:cNvPr id="7" name="Plassholder for innhold 6"/>
          <p:cNvSpPr>
            <a:spLocks noGrp="1"/>
          </p:cNvSpPr>
          <p:nvPr>
            <p:ph sz="half" idx="2"/>
          </p:nvPr>
        </p:nvSpPr>
        <p:spPr/>
        <p:txBody>
          <a:bodyPr>
            <a:normAutofit/>
          </a:bodyPr>
          <a:lstStyle/>
          <a:p>
            <a:pPr marL="981075" lvl="2" indent="-176213">
              <a:buNone/>
              <a:defRPr/>
            </a:pPr>
            <a:endParaRPr lang="nb-NO"/>
          </a:p>
          <a:p>
            <a:pPr marL="180975" indent="-180975">
              <a:buNone/>
              <a:defRPr/>
            </a:pPr>
            <a:r>
              <a:rPr lang="nb-NO" sz="2000" b="1" smtClean="0"/>
              <a:t>Varebeholdning </a:t>
            </a:r>
            <a:endParaRPr lang="nb-NO" sz="2000" b="1"/>
          </a:p>
          <a:p>
            <a:pPr marL="180975" indent="-180975">
              <a:defRPr/>
            </a:pPr>
            <a:r>
              <a:rPr lang="nb-NO" sz="2000"/>
              <a:t>Verdien på varene som ikke er solgt</a:t>
            </a:r>
          </a:p>
          <a:p>
            <a:pPr marL="180975" indent="-180975">
              <a:defRPr/>
            </a:pPr>
            <a:r>
              <a:rPr lang="nb-NO" sz="2000"/>
              <a:t>Bokføres som en eiendel i </a:t>
            </a:r>
            <a:r>
              <a:rPr lang="nb-NO" sz="2000" smtClean="0"/>
              <a:t>balansen</a:t>
            </a:r>
            <a:endParaRPr lang="nb-NO" sz="2000"/>
          </a:p>
          <a:p>
            <a:pPr marL="180975" indent="-180975">
              <a:defRPr/>
            </a:pPr>
            <a:r>
              <a:rPr lang="nb-NO" sz="2000"/>
              <a:t>Opptelling av varebeholdning ved avslutning av regnskapet </a:t>
            </a:r>
          </a:p>
          <a:p>
            <a:pPr marL="180975" indent="-180975">
              <a:defRPr/>
            </a:pPr>
            <a:r>
              <a:rPr lang="nb-NO" sz="2000"/>
              <a:t>Verdi som føres i balansen: </a:t>
            </a:r>
            <a:br>
              <a:rPr lang="nb-NO" sz="2000"/>
            </a:br>
            <a:r>
              <a:rPr lang="nb-NO" sz="2000"/>
              <a:t>Antall enheter * innkjøpspris </a:t>
            </a:r>
          </a:p>
          <a:p>
            <a:pPr marL="180975" indent="-180975">
              <a:defRPr/>
            </a:pPr>
            <a:endParaRPr lang="nb-NO" sz="2000">
              <a:solidFill>
                <a:srgbClr val="7F7F7F"/>
              </a:solidFill>
            </a:endParaRPr>
          </a:p>
          <a:p>
            <a:pPr marL="180975" indent="-180975">
              <a:buNone/>
              <a:defRPr/>
            </a:pPr>
            <a:endParaRPr lang="nb-NO" sz="2000"/>
          </a:p>
          <a:p>
            <a:pPr marL="625475" lvl="1" indent="-265113">
              <a:defRPr/>
            </a:pPr>
            <a:endParaRPr lang="nb-NO" sz="2000"/>
          </a:p>
          <a:p>
            <a:endParaRPr lang="nb-NO"/>
          </a:p>
        </p:txBody>
      </p:sp>
      <p:pic>
        <p:nvPicPr>
          <p:cNvPr id="4098" name="Picture 2"/>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028785" y="1600200"/>
            <a:ext cx="2895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52184948"/>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tel 6"/>
          <p:cNvSpPr>
            <a:spLocks noGrp="1"/>
          </p:cNvSpPr>
          <p:nvPr>
            <p:ph type="title"/>
          </p:nvPr>
        </p:nvSpPr>
        <p:spPr/>
        <p:txBody>
          <a:bodyPr/>
          <a:lstStyle/>
          <a:p>
            <a:r>
              <a:rPr lang="nb-NO" smtClean="0"/>
              <a:t>Varekostnad</a:t>
            </a:r>
            <a:endParaRPr lang="nb-NO"/>
          </a:p>
        </p:txBody>
      </p:sp>
      <p:sp>
        <p:nvSpPr>
          <p:cNvPr id="9" name="Plassholder for innhold 8"/>
          <p:cNvSpPr>
            <a:spLocks noGrp="1"/>
          </p:cNvSpPr>
          <p:nvPr>
            <p:ph sz="half" idx="2"/>
          </p:nvPr>
        </p:nvSpPr>
        <p:spPr/>
        <p:txBody>
          <a:bodyPr>
            <a:normAutofit/>
          </a:bodyPr>
          <a:lstStyle/>
          <a:p>
            <a:pPr marL="981075" lvl="2" indent="-176213">
              <a:buNone/>
              <a:defRPr/>
            </a:pPr>
            <a:endParaRPr lang="nb-NO"/>
          </a:p>
          <a:p>
            <a:pPr marL="180975" indent="-180975">
              <a:buNone/>
              <a:defRPr/>
            </a:pPr>
            <a:r>
              <a:rPr lang="nb-NO" sz="2000" b="1"/>
              <a:t>Varekostnad: </a:t>
            </a:r>
          </a:p>
          <a:p>
            <a:pPr marL="180975" indent="-180975">
              <a:defRPr/>
            </a:pPr>
            <a:r>
              <a:rPr lang="nb-NO" sz="2000"/>
              <a:t>Kostnaden for de solgte </a:t>
            </a:r>
            <a:r>
              <a:rPr lang="nb-NO" sz="2000" smtClean="0"/>
              <a:t>varene </a:t>
            </a:r>
            <a:endParaRPr lang="nb-NO" sz="2000"/>
          </a:p>
          <a:p>
            <a:pPr marL="180975" indent="-180975">
              <a:defRPr/>
            </a:pPr>
            <a:r>
              <a:rPr lang="nb-NO" sz="2000"/>
              <a:t>Kostnaden skal til resultatrapporten</a:t>
            </a:r>
          </a:p>
          <a:p>
            <a:pPr marL="180975" indent="-180975">
              <a:buNone/>
              <a:defRPr/>
            </a:pPr>
            <a:endParaRPr lang="nb-NO" sz="2000" b="1"/>
          </a:p>
          <a:p>
            <a:pPr marL="180975" indent="-180975">
              <a:buNone/>
              <a:defRPr/>
            </a:pPr>
            <a:r>
              <a:rPr lang="nb-NO" sz="2000" b="1" smtClean="0"/>
              <a:t>Varekostnaden beregnes slik: </a:t>
            </a:r>
            <a:endParaRPr lang="nb-NO" sz="2000" b="1"/>
          </a:p>
          <a:p>
            <a:pPr marL="0" lvl="0" indent="0">
              <a:buNone/>
            </a:pPr>
            <a:r>
              <a:rPr lang="nb-NO" sz="2000" smtClean="0"/>
              <a:t> </a:t>
            </a:r>
            <a:r>
              <a:rPr lang="nb-NO" sz="2000">
                <a:solidFill>
                  <a:prstClr val="black"/>
                </a:solidFill>
              </a:rPr>
              <a:t>Varebeholdning fra året </a:t>
            </a:r>
            <a:r>
              <a:rPr lang="nb-NO" sz="2000" smtClean="0">
                <a:solidFill>
                  <a:prstClr val="black"/>
                </a:solidFill>
              </a:rPr>
              <a:t>før</a:t>
            </a:r>
            <a:r>
              <a:rPr lang="nb-NO" sz="2000" smtClean="0"/>
              <a:t>	</a:t>
            </a:r>
          </a:p>
          <a:p>
            <a:pPr marL="180975" indent="-180975">
              <a:buNone/>
              <a:defRPr/>
            </a:pPr>
            <a:r>
              <a:rPr lang="nb-NO" sz="2000" smtClean="0"/>
              <a:t>+ </a:t>
            </a:r>
            <a:r>
              <a:rPr lang="nb-NO" sz="2000"/>
              <a:t>varekjøp i </a:t>
            </a:r>
            <a:r>
              <a:rPr lang="nb-NO" sz="2000" smtClean="0"/>
              <a:t>løpet av året</a:t>
            </a:r>
            <a:endParaRPr lang="nb-NO" sz="2000"/>
          </a:p>
          <a:p>
            <a:pPr marL="0" indent="0">
              <a:buNone/>
              <a:defRPr/>
            </a:pPr>
            <a:r>
              <a:rPr lang="nb-NO" sz="2000" smtClean="0"/>
              <a:t>- varebeholdning ved årets slutt</a:t>
            </a:r>
            <a:endParaRPr lang="nb-NO" sz="2000"/>
          </a:p>
          <a:p>
            <a:pPr marL="0" indent="0">
              <a:buNone/>
              <a:defRPr/>
            </a:pPr>
            <a:r>
              <a:rPr lang="nb-NO" sz="2000" smtClean="0"/>
              <a:t>= varekostnaden</a:t>
            </a:r>
            <a:endParaRPr lang="nb-NO" sz="2000"/>
          </a:p>
        </p:txBody>
      </p:sp>
      <p:pic>
        <p:nvPicPr>
          <p:cNvPr id="3075" name="Picture 3"/>
          <p:cNvPicPr>
            <a:picLocks noGrp="1" noChangeAspect="1" noChangeArrowheads="1"/>
          </p:cNvPicPr>
          <p:nvPr>
            <p:ph sz="half" idx="1"/>
          </p:nvPr>
        </p:nvPicPr>
        <p:blipFill>
          <a:blip r:embed="rId3" cstate="screen">
            <a:extLst>
              <a:ext uri="{28A0092B-C50C-407E-A947-70E740481C1C}">
                <a14:useLocalDpi xmlns:a14="http://schemas.microsoft.com/office/drawing/2010/main"/>
              </a:ext>
            </a:extLst>
          </a:blip>
          <a:srcRect/>
          <a:stretch>
            <a:fillRect/>
          </a:stretch>
        </p:blipFill>
        <p:spPr bwMode="auto">
          <a:xfrm>
            <a:off x="1028785" y="1600200"/>
            <a:ext cx="289543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8877303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normAutofit/>
          </a:bodyPr>
          <a:lstStyle/>
          <a:p>
            <a:r>
              <a:rPr lang="nb-NO" smtClean="0"/>
              <a:t>Mellomregningskonto</a:t>
            </a:r>
            <a:endParaRPr lang="nb-NO"/>
          </a:p>
        </p:txBody>
      </p:sp>
      <p:sp>
        <p:nvSpPr>
          <p:cNvPr id="4" name="Plassholder for innhold 3"/>
          <p:cNvSpPr>
            <a:spLocks noGrp="1"/>
          </p:cNvSpPr>
          <p:nvPr>
            <p:ph sz="half" idx="2"/>
          </p:nvPr>
        </p:nvSpPr>
        <p:spPr/>
        <p:txBody>
          <a:bodyPr/>
          <a:lstStyle/>
          <a:p>
            <a:pPr marL="0" indent="0">
              <a:buFontTx/>
              <a:buNone/>
              <a:defRPr/>
            </a:pPr>
            <a:r>
              <a:rPr lang="nb-NO" sz="2000"/>
              <a:t>Oversikt over bedriftens </a:t>
            </a:r>
            <a:r>
              <a:rPr lang="nb-NO" sz="2000" smtClean="0"/>
              <a:t>gjeld til de ansatte (utlegg de ansatte har hatt og skal få tilbake)</a:t>
            </a:r>
            <a:endParaRPr lang="nb-NO" sz="2000"/>
          </a:p>
          <a:p>
            <a:pPr marL="0" indent="0">
              <a:buFontTx/>
              <a:buNone/>
              <a:defRPr/>
            </a:pPr>
            <a:endParaRPr lang="nb-NO" sz="2000"/>
          </a:p>
          <a:p>
            <a:pPr marL="0" indent="0">
              <a:buFontTx/>
              <a:buNone/>
              <a:defRPr/>
            </a:pPr>
            <a:r>
              <a:rPr lang="nb-NO" sz="2000"/>
              <a:t>Ansatt i UB legger ut for </a:t>
            </a:r>
            <a:r>
              <a:rPr lang="nb-NO" sz="2000" smtClean="0"/>
              <a:t>varekjøp</a:t>
            </a:r>
            <a:endParaRPr lang="nb-NO" sz="2000"/>
          </a:p>
          <a:p>
            <a:pPr lvl="1">
              <a:buFont typeface="Arial" panose="020B0604020202020204" pitchFamily="34" charset="0"/>
              <a:buChar char="•"/>
              <a:defRPr/>
            </a:pPr>
            <a:r>
              <a:rPr lang="nb-NO" sz="1800"/>
              <a:t>Debet: Varekostnad </a:t>
            </a:r>
          </a:p>
          <a:p>
            <a:pPr lvl="1">
              <a:buFont typeface="Arial" panose="020B0604020202020204" pitchFamily="34" charset="0"/>
              <a:buChar char="•"/>
              <a:defRPr/>
            </a:pPr>
            <a:r>
              <a:rPr lang="nb-NO" sz="1800"/>
              <a:t>Kredit: Mellomregningskonto</a:t>
            </a:r>
          </a:p>
          <a:p>
            <a:pPr marL="273050" lvl="1" indent="0">
              <a:buFontTx/>
              <a:buNone/>
              <a:defRPr/>
            </a:pPr>
            <a:endParaRPr lang="nb-NO" sz="1800"/>
          </a:p>
          <a:p>
            <a:pPr marL="11113" indent="0">
              <a:buFontTx/>
              <a:buNone/>
              <a:defRPr/>
            </a:pPr>
            <a:r>
              <a:rPr lang="nb-NO" sz="2000"/>
              <a:t>Ansatt i UB får igjen pengene for </a:t>
            </a:r>
            <a:r>
              <a:rPr lang="nb-NO" sz="2000" smtClean="0"/>
              <a:t>varekjøp</a:t>
            </a:r>
            <a:endParaRPr lang="nb-NO" sz="2000"/>
          </a:p>
          <a:p>
            <a:pPr lvl="1">
              <a:buFont typeface="Arial" panose="020B0604020202020204" pitchFamily="34" charset="0"/>
              <a:buChar char="•"/>
              <a:defRPr/>
            </a:pPr>
            <a:r>
              <a:rPr lang="nb-NO" sz="1800"/>
              <a:t>Debet: Mellomregningskonto </a:t>
            </a:r>
          </a:p>
          <a:p>
            <a:pPr lvl="1">
              <a:buFont typeface="Arial" panose="020B0604020202020204" pitchFamily="34" charset="0"/>
              <a:buChar char="•"/>
              <a:defRPr/>
            </a:pPr>
            <a:r>
              <a:rPr lang="nb-NO" sz="1800"/>
              <a:t>Kredit: Bank</a:t>
            </a:r>
          </a:p>
          <a:p>
            <a:pPr marL="11113" indent="0">
              <a:buFontTx/>
              <a:buNone/>
              <a:defRPr/>
            </a:pPr>
            <a:endParaRPr lang="nb-NO" sz="2000"/>
          </a:p>
          <a:p>
            <a:endParaRPr lang="nb-NO"/>
          </a:p>
        </p:txBody>
      </p:sp>
      <p:pic>
        <p:nvPicPr>
          <p:cNvPr id="5" name="Picture 2"/>
          <p:cNvPicPr>
            <a:picLocks noGrp="1" noChangeAspect="1" noChangeArrowheads="1"/>
          </p:cNvPicPr>
          <p:nvPr>
            <p:ph sz="half" idx="1"/>
          </p:nvPr>
        </p:nvPicPr>
        <p:blipFill>
          <a:blip r:embed="rId3">
            <a:extLst>
              <a:ext uri="{28A0092B-C50C-407E-A947-70E740481C1C}">
                <a14:useLocalDpi xmlns:a14="http://schemas.microsoft.com/office/drawing/2010/main"/>
              </a:ext>
            </a:extLst>
          </a:blip>
          <a:srcRect/>
          <a:stretch>
            <a:fillRect/>
          </a:stretch>
        </p:blipFill>
        <p:spPr bwMode="auto">
          <a:xfrm>
            <a:off x="457200" y="2519027"/>
            <a:ext cx="4038600" cy="26883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80513700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sz="half" idx="1"/>
          </p:nvPr>
        </p:nvSpPr>
        <p:spPr/>
        <p:txBody>
          <a:bodyPr/>
          <a:lstStyle/>
          <a:p>
            <a:pPr marL="180975" indent="-180975">
              <a:lnSpc>
                <a:spcPct val="90000"/>
              </a:lnSpc>
              <a:buNone/>
              <a:defRPr/>
            </a:pPr>
            <a:r>
              <a:rPr lang="nb-NO" sz="2000" b="1" smtClean="0"/>
              <a:t>Bilag (dokumentasjon):</a:t>
            </a:r>
            <a:endParaRPr lang="nb-NO" sz="2000" b="1"/>
          </a:p>
          <a:p>
            <a:pPr marL="180975" indent="-180975">
              <a:lnSpc>
                <a:spcPct val="90000"/>
              </a:lnSpc>
              <a:defRPr/>
            </a:pPr>
            <a:endParaRPr lang="nb-NO" sz="2800"/>
          </a:p>
          <a:p>
            <a:pPr marL="703263" lvl="1" indent="-342900">
              <a:lnSpc>
                <a:spcPct val="90000"/>
              </a:lnSpc>
              <a:buFont typeface="Arial" panose="020B0604020202020204" pitchFamily="34" charset="0"/>
              <a:buChar char="•"/>
              <a:defRPr/>
            </a:pPr>
            <a:r>
              <a:rPr lang="nb-NO" sz="2000" smtClean="0"/>
              <a:t>Sett inn i perm etter dato, evt registrer elektronisk</a:t>
            </a:r>
            <a:endParaRPr lang="nb-NO" sz="2000"/>
          </a:p>
          <a:p>
            <a:pPr marL="703263" lvl="1" indent="-342900">
              <a:lnSpc>
                <a:spcPct val="90000"/>
              </a:lnSpc>
              <a:buFont typeface="Arial" panose="020B0604020202020204" pitchFamily="34" charset="0"/>
              <a:buChar char="•"/>
              <a:defRPr/>
            </a:pPr>
            <a:endParaRPr lang="nb-NO" sz="2000"/>
          </a:p>
          <a:p>
            <a:pPr marL="703263" lvl="1" indent="-342900">
              <a:lnSpc>
                <a:spcPct val="90000"/>
              </a:lnSpc>
              <a:buFont typeface="Arial" panose="020B0604020202020204" pitchFamily="34" charset="0"/>
              <a:buChar char="•"/>
              <a:defRPr/>
            </a:pPr>
            <a:r>
              <a:rPr lang="nb-NO" sz="2000" smtClean="0"/>
              <a:t>Nummereres </a:t>
            </a:r>
            <a:r>
              <a:rPr lang="nb-NO" sz="2000"/>
              <a:t>fortløpende med </a:t>
            </a:r>
            <a:r>
              <a:rPr lang="nb-NO" sz="2000" smtClean="0"/>
              <a:t>bilagsnummer</a:t>
            </a:r>
            <a:endParaRPr lang="nb-NO" sz="2000"/>
          </a:p>
          <a:p>
            <a:pPr>
              <a:lnSpc>
                <a:spcPct val="90000"/>
              </a:lnSpc>
              <a:buFont typeface="Arial" panose="020B0604020202020204" pitchFamily="34" charset="0"/>
              <a:buChar char="•"/>
              <a:defRPr/>
            </a:pPr>
            <a:endParaRPr lang="nb-NO" sz="2000"/>
          </a:p>
          <a:p>
            <a:pPr marL="703263" lvl="1" indent="-342900">
              <a:lnSpc>
                <a:spcPct val="90000"/>
              </a:lnSpc>
              <a:buFont typeface="Arial" panose="020B0604020202020204" pitchFamily="34" charset="0"/>
              <a:buChar char="•"/>
              <a:defRPr/>
            </a:pPr>
            <a:r>
              <a:rPr lang="nb-NO" sz="2000" i="1" smtClean="0"/>
              <a:t>Kontere</a:t>
            </a:r>
            <a:r>
              <a:rPr lang="nb-NO" sz="2000" smtClean="0"/>
              <a:t> </a:t>
            </a:r>
            <a:r>
              <a:rPr lang="nb-NO" sz="2000"/>
              <a:t>– betyr å </a:t>
            </a:r>
            <a:r>
              <a:rPr lang="nb-NO" sz="2000" smtClean="0"/>
              <a:t>dokumentere på bilaget </a:t>
            </a:r>
            <a:r>
              <a:rPr lang="nb-NO" sz="2000"/>
              <a:t>hvordan det skal bokføres i </a:t>
            </a:r>
            <a:r>
              <a:rPr lang="nb-NO" sz="2000" smtClean="0"/>
              <a:t>regnskapet                                                      </a:t>
            </a:r>
            <a:endParaRPr lang="nb-NO" sz="2000"/>
          </a:p>
        </p:txBody>
      </p:sp>
      <p:sp>
        <p:nvSpPr>
          <p:cNvPr id="2" name="Tittel 1"/>
          <p:cNvSpPr>
            <a:spLocks noGrp="1"/>
          </p:cNvSpPr>
          <p:nvPr>
            <p:ph type="title"/>
          </p:nvPr>
        </p:nvSpPr>
        <p:spPr/>
        <p:txBody>
          <a:bodyPr/>
          <a:lstStyle/>
          <a:p>
            <a:r>
              <a:rPr lang="nb-NO" smtClean="0"/>
              <a:t>Orden og oversikt</a:t>
            </a:r>
            <a:endParaRPr lang="nb-NO"/>
          </a:p>
        </p:txBody>
      </p:sp>
      <p:pic>
        <p:nvPicPr>
          <p:cNvPr id="12290" name="Picture 2"/>
          <p:cNvPicPr>
            <a:picLocks noGrp="1" noChangeAspect="1" noChangeArrowheads="1"/>
          </p:cNvPicPr>
          <p:nvPr>
            <p:ph sz="half" idx="2"/>
          </p:nvPr>
        </p:nvPicPr>
        <p:blipFill>
          <a:blip r:embed="rId3">
            <a:extLst>
              <a:ext uri="{28A0092B-C50C-407E-A947-70E740481C1C}">
                <a14:useLocalDpi xmlns:a14="http://schemas.microsoft.com/office/drawing/2010/main"/>
              </a:ext>
            </a:extLst>
          </a:blip>
          <a:srcRect/>
          <a:stretch>
            <a:fillRect/>
          </a:stretch>
        </p:blipFill>
        <p:spPr bwMode="auto">
          <a:xfrm>
            <a:off x="5063705" y="1324619"/>
            <a:ext cx="2475782" cy="537970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291" name="Picture 3"/>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6710452" y="4019512"/>
            <a:ext cx="2305050" cy="10429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4251047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199" y="163997"/>
            <a:ext cx="6176514" cy="892574"/>
          </a:xfrm>
        </p:spPr>
        <p:txBody>
          <a:bodyPr/>
          <a:lstStyle/>
          <a:p>
            <a:r>
              <a:rPr lang="nb-NO" smtClean="0"/>
              <a:t>Oppgave 4a – </a:t>
            </a:r>
            <a:r>
              <a:rPr lang="nb-NO" b="1" smtClean="0"/>
              <a:t>Nummerering og kontering</a:t>
            </a:r>
            <a:endParaRPr lang="nb-NO" b="1" i="1">
              <a:solidFill>
                <a:srgbClr val="00B050"/>
              </a:solidFill>
            </a:endParaRPr>
          </a:p>
        </p:txBody>
      </p:sp>
      <p:sp>
        <p:nvSpPr>
          <p:cNvPr id="4" name="Plassholder for innhold 3"/>
          <p:cNvSpPr>
            <a:spLocks noGrp="1"/>
          </p:cNvSpPr>
          <p:nvPr>
            <p:ph idx="1"/>
          </p:nvPr>
        </p:nvSpPr>
        <p:spPr/>
        <p:txBody>
          <a:bodyPr>
            <a:normAutofit/>
          </a:bodyPr>
          <a:lstStyle/>
          <a:p>
            <a:pPr marL="0" indent="0">
              <a:buNone/>
            </a:pPr>
            <a:endParaRPr lang="nb-NO" sz="2400"/>
          </a:p>
          <a:p>
            <a:pPr marL="0" lvl="0" indent="0">
              <a:buNone/>
            </a:pPr>
            <a:r>
              <a:rPr lang="nb-NO" sz="2400"/>
              <a:t>Nummerer og konter </a:t>
            </a:r>
            <a:r>
              <a:rPr lang="nb-NO" sz="2400" smtClean="0"/>
              <a:t>bilagene </a:t>
            </a:r>
            <a:r>
              <a:rPr lang="nb-NO" sz="2400"/>
              <a:t>(dokumentasjonen) til </a:t>
            </a:r>
            <a:r>
              <a:rPr lang="nb-NO" sz="2400" smtClean="0"/>
              <a:t>Fokus </a:t>
            </a:r>
            <a:r>
              <a:rPr lang="nb-NO" sz="2400"/>
              <a:t>UB. </a:t>
            </a:r>
          </a:p>
          <a:p>
            <a:pPr marL="0" indent="0">
              <a:buNone/>
            </a:pPr>
            <a:r>
              <a:rPr lang="nb-NO" sz="2400" b="1"/>
              <a:t>Kontering</a:t>
            </a:r>
            <a:r>
              <a:rPr lang="nb-NO" sz="2400"/>
              <a:t> </a:t>
            </a:r>
            <a:r>
              <a:rPr lang="nb-NO" sz="2400" smtClean="0"/>
              <a:t>betyr </a:t>
            </a:r>
            <a:r>
              <a:rPr lang="nb-NO" sz="2400"/>
              <a:t>å skrive på hvilke konti bilaget (dokumentasjonen) skal bokføres </a:t>
            </a:r>
            <a:r>
              <a:rPr lang="nb-NO" sz="2400" smtClean="0"/>
              <a:t>på. </a:t>
            </a:r>
            <a:endParaRPr lang="nb-NO" sz="2400"/>
          </a:p>
          <a:p>
            <a:pPr marL="0" indent="0">
              <a:buNone/>
            </a:pPr>
            <a:r>
              <a:rPr lang="nb-NO" sz="2400"/>
              <a:t>Bruk kontoene fra oppgave 3. </a:t>
            </a:r>
          </a:p>
          <a:p>
            <a:pPr marL="0" indent="0">
              <a:buNone/>
            </a:pPr>
            <a:endParaRPr lang="nb-NO" sz="2400" smtClean="0"/>
          </a:p>
          <a:p>
            <a:pPr marL="0" indent="0">
              <a:buNone/>
            </a:pPr>
            <a:r>
              <a:rPr lang="nb-NO" sz="2400" smtClean="0"/>
              <a:t>Eksempel </a:t>
            </a:r>
            <a:r>
              <a:rPr lang="nb-NO" sz="2400"/>
              <a:t>– ved kontantsalg: </a:t>
            </a:r>
          </a:p>
          <a:p>
            <a:pPr marL="0" indent="0">
              <a:buNone/>
            </a:pPr>
            <a:r>
              <a:rPr lang="nb-NO" sz="2400"/>
              <a:t>	</a:t>
            </a:r>
            <a:r>
              <a:rPr lang="nb-NO" sz="2400" smtClean="0"/>
              <a:t>Debet</a:t>
            </a:r>
            <a:r>
              <a:rPr lang="nb-NO" sz="2400"/>
              <a:t>: Kasse </a:t>
            </a:r>
          </a:p>
          <a:p>
            <a:pPr marL="457200" lvl="1" indent="0">
              <a:buNone/>
            </a:pPr>
            <a:r>
              <a:rPr lang="nb-NO" sz="2400" smtClean="0"/>
              <a:t>Kredit:Salgsinntekter </a:t>
            </a:r>
            <a:endParaRPr lang="nb-NO" sz="2400"/>
          </a:p>
          <a:p>
            <a:pPr marL="0" indent="0">
              <a:buNone/>
            </a:pPr>
            <a:endParaRPr lang="nb-NO" sz="2400">
              <a:solidFill>
                <a:srgbClr val="00B050"/>
              </a:solidFill>
            </a:endParaRPr>
          </a:p>
        </p:txBody>
      </p:sp>
    </p:spTree>
    <p:extLst>
      <p:ext uri="{BB962C8B-B14F-4D97-AF65-F5344CB8AC3E}">
        <p14:creationId xmlns:p14="http://schemas.microsoft.com/office/powerpoint/2010/main" val="80873963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Solgt andeler</a:t>
            </a:r>
            <a:endParaRPr lang="nb-NO"/>
          </a:p>
        </p:txBody>
      </p:sp>
      <p:graphicFrame>
        <p:nvGraphicFramePr>
          <p:cNvPr id="4" name="Tabell 3"/>
          <p:cNvGraphicFramePr>
            <a:graphicFrameLocks noGrp="1"/>
          </p:cNvGraphicFramePr>
          <p:nvPr>
            <p:extLst>
              <p:ext uri="{D42A27DB-BD31-4B8C-83A1-F6EECF244321}">
                <p14:modId xmlns:p14="http://schemas.microsoft.com/office/powerpoint/2010/main" val="3961007320"/>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638364907"/>
              </p:ext>
            </p:extLst>
          </p:nvPr>
        </p:nvGraphicFramePr>
        <p:xfrm>
          <a:off x="123825" y="1930400"/>
          <a:ext cx="4419600" cy="3708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1</a:t>
                      </a:r>
                      <a:endParaRPr lang="nb-NO"/>
                    </a:p>
                  </a:txBody>
                  <a:tcPr/>
                </a:tc>
                <a:extLst>
                  <a:ext uri="{0D108BD9-81ED-4DB2-BD59-A6C34878D82A}">
                    <a16:rowId xmlns:a16="http://schemas.microsoft.com/office/drawing/2014/main" val="10000"/>
                  </a:ext>
                </a:extLst>
              </a:tr>
            </a:tbl>
          </a:graphicData>
        </a:graphic>
      </p:graphicFrame>
      <p:pic>
        <p:nvPicPr>
          <p:cNvPr id="5"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741833" y="1326941"/>
            <a:ext cx="3884583" cy="544803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194" name="Picture 2"/>
          <p:cNvPicPr>
            <a:picLocks noChangeAspect="1" noChangeArrowheads="1"/>
          </p:cNvPicPr>
          <p:nvPr/>
        </p:nvPicPr>
        <p:blipFill rotWithShape="1">
          <a:blip r:embed="rId4" cstate="screen">
            <a:extLst>
              <a:ext uri="{28A0092B-C50C-407E-A947-70E740481C1C}">
                <a14:useLocalDpi xmlns:a14="http://schemas.microsoft.com/office/drawing/2010/main"/>
              </a:ext>
            </a:extLst>
          </a:blip>
          <a:srcRect/>
          <a:stretch/>
        </p:blipFill>
        <p:spPr bwMode="auto">
          <a:xfrm>
            <a:off x="123825" y="3365500"/>
            <a:ext cx="4419600" cy="7469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2683360494"/>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Kasse</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3776843253"/>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9" name="Tabell 8"/>
          <p:cNvGraphicFramePr>
            <a:graphicFrameLocks noGrp="1"/>
          </p:cNvGraphicFramePr>
          <p:nvPr>
            <p:extLst>
              <p:ext uri="{D42A27DB-BD31-4B8C-83A1-F6EECF244321}">
                <p14:modId xmlns:p14="http://schemas.microsoft.com/office/powerpoint/2010/main" val="23645348"/>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Kasse</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extLst>
              <p:ext uri="{D42A27DB-BD31-4B8C-83A1-F6EECF244321}">
                <p14:modId xmlns:p14="http://schemas.microsoft.com/office/powerpoint/2010/main" val="2922808157"/>
              </p:ext>
            </p:extLst>
          </p:nvPr>
        </p:nvGraphicFramePr>
        <p:xfrm>
          <a:off x="123825" y="3370795"/>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1" name="Tabell 10"/>
          <p:cNvGraphicFramePr>
            <a:graphicFrameLocks noGrp="1"/>
          </p:cNvGraphicFramePr>
          <p:nvPr>
            <p:extLst>
              <p:ext uri="{D42A27DB-BD31-4B8C-83A1-F6EECF244321}">
                <p14:modId xmlns:p14="http://schemas.microsoft.com/office/powerpoint/2010/main" val="690810200"/>
              </p:ext>
            </p:extLst>
          </p:nvPr>
        </p:nvGraphicFramePr>
        <p:xfrm>
          <a:off x="123825" y="3389246"/>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2" name="Tabell 11"/>
          <p:cNvGraphicFramePr>
            <a:graphicFrameLocks noGrp="1"/>
          </p:cNvGraphicFramePr>
          <p:nvPr>
            <p:extLst>
              <p:ext uri="{D42A27DB-BD31-4B8C-83A1-F6EECF244321}">
                <p14:modId xmlns:p14="http://schemas.microsoft.com/office/powerpoint/2010/main" val="2246475740"/>
              </p:ext>
            </p:extLst>
          </p:nvPr>
        </p:nvGraphicFramePr>
        <p:xfrm>
          <a:off x="123825" y="3383951"/>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Kasse</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3861354639"/>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4" name="Tabell 13"/>
          <p:cNvGraphicFramePr>
            <a:graphicFrameLocks noGrp="1"/>
          </p:cNvGraphicFramePr>
          <p:nvPr>
            <p:extLst>
              <p:ext uri="{D42A27DB-BD31-4B8C-83A1-F6EECF244321}">
                <p14:modId xmlns:p14="http://schemas.microsoft.com/office/powerpoint/2010/main" val="3655244445"/>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Kasse</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5" name="Tabell 14"/>
          <p:cNvGraphicFramePr>
            <a:graphicFrameLocks noGrp="1"/>
          </p:cNvGraphicFramePr>
          <p:nvPr>
            <p:extLst>
              <p:ext uri="{D42A27DB-BD31-4B8C-83A1-F6EECF244321}">
                <p14:modId xmlns:p14="http://schemas.microsoft.com/office/powerpoint/2010/main" val="3206753841"/>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Kasse</a:t>
                      </a:r>
                      <a:endParaRPr lang="nb-NO"/>
                    </a:p>
                  </a:txBody>
                  <a:tcPr/>
                </a:tc>
                <a:tc>
                  <a:txBody>
                    <a:bodyPr/>
                    <a:lstStyle/>
                    <a:p>
                      <a:r>
                        <a:rPr lang="nb-NO" smtClean="0"/>
                        <a:t>Innskutt</a:t>
                      </a:r>
                      <a:r>
                        <a:rPr lang="nb-NO" baseline="0" smtClean="0"/>
                        <a:t> egenkapital</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3530198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Faktura registreringsavgift</a:t>
            </a:r>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1917380778"/>
              </p:ext>
            </p:extLst>
          </p:nvPr>
        </p:nvGraphicFramePr>
        <p:xfrm>
          <a:off x="123825" y="1930400"/>
          <a:ext cx="4419600" cy="37084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2</a:t>
                      </a:r>
                      <a:endParaRPr lang="nb-NO"/>
                    </a:p>
                  </a:txBody>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3430288930"/>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891177" y="1431985"/>
            <a:ext cx="3916393" cy="536545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2273170404"/>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Diverse utgifter</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1539409491"/>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Diverse utgifter</a:t>
                      </a:r>
                      <a:endParaRPr lang="nb-NO"/>
                    </a:p>
                  </a:txBody>
                  <a:tcPr/>
                </a:tc>
                <a:tc>
                  <a:txBody>
                    <a:bodyPr/>
                    <a:lstStyle/>
                    <a:p>
                      <a:r>
                        <a:rPr lang="nb-NO" smtClean="0"/>
                        <a:t>Leverandørgjeld</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3426735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Betalt registreringsavgift</a:t>
            </a:r>
            <a:endParaRPr lang="nb-NO"/>
          </a:p>
        </p:txBody>
      </p:sp>
      <p:graphicFrame>
        <p:nvGraphicFramePr>
          <p:cNvPr id="6" name="Tabell 5"/>
          <p:cNvGraphicFramePr>
            <a:graphicFrameLocks noGrp="1"/>
          </p:cNvGraphicFramePr>
          <p:nvPr>
            <p:extLst>
              <p:ext uri="{D42A27DB-BD31-4B8C-83A1-F6EECF244321}">
                <p14:modId xmlns:p14="http://schemas.microsoft.com/office/powerpoint/2010/main" val="1888918280"/>
              </p:ext>
            </p:extLst>
          </p:nvPr>
        </p:nvGraphicFramePr>
        <p:xfrm>
          <a:off x="123825" y="1930400"/>
          <a:ext cx="4120372" cy="370840"/>
        </p:xfrm>
        <a:graphic>
          <a:graphicData uri="http://schemas.openxmlformats.org/drawingml/2006/table">
            <a:tbl>
              <a:tblPr firstRow="1" bandRow="1">
                <a:tableStyleId>{5C22544A-7EE6-4342-B048-85BDC9FD1C3A}</a:tableStyleId>
              </a:tblPr>
              <a:tblGrid>
                <a:gridCol w="2060186">
                  <a:extLst>
                    <a:ext uri="{9D8B030D-6E8A-4147-A177-3AD203B41FA5}">
                      <a16:colId xmlns:a16="http://schemas.microsoft.com/office/drawing/2014/main" val="20000"/>
                    </a:ext>
                  </a:extLst>
                </a:gridCol>
                <a:gridCol w="206018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3</a:t>
                      </a:r>
                      <a:endParaRPr lang="nb-NO"/>
                    </a:p>
                  </a:txBody>
                  <a:tcPr/>
                </a:tc>
                <a:extLst>
                  <a:ext uri="{0D108BD9-81ED-4DB2-BD59-A6C34878D82A}">
                    <a16:rowId xmlns:a16="http://schemas.microsoft.com/office/drawing/2014/main" val="10000"/>
                  </a:ext>
                </a:extLst>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3992532015"/>
              </p:ext>
            </p:extLst>
          </p:nvPr>
        </p:nvGraphicFramePr>
        <p:xfrm>
          <a:off x="123825" y="3365500"/>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307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460056" y="1274696"/>
            <a:ext cx="3937543" cy="55833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ell 7"/>
          <p:cNvGraphicFramePr>
            <a:graphicFrameLocks noGrp="1"/>
          </p:cNvGraphicFramePr>
          <p:nvPr>
            <p:extLst>
              <p:ext uri="{D42A27DB-BD31-4B8C-83A1-F6EECF244321}">
                <p14:modId xmlns:p14="http://schemas.microsoft.com/office/powerpoint/2010/main" val="383751974"/>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9" name="Tabell 8"/>
          <p:cNvGraphicFramePr>
            <a:graphicFrameLocks noGrp="1"/>
          </p:cNvGraphicFramePr>
          <p:nvPr>
            <p:extLst>
              <p:ext uri="{D42A27DB-BD31-4B8C-83A1-F6EECF244321}">
                <p14:modId xmlns:p14="http://schemas.microsoft.com/office/powerpoint/2010/main" val="1194689203"/>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Leverandørgjeld</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0" name="Tabell 9"/>
          <p:cNvGraphicFramePr>
            <a:graphicFrameLocks noGrp="1"/>
          </p:cNvGraphicFramePr>
          <p:nvPr>
            <p:extLst>
              <p:ext uri="{D42A27DB-BD31-4B8C-83A1-F6EECF244321}">
                <p14:modId xmlns:p14="http://schemas.microsoft.com/office/powerpoint/2010/main" val="3448876728"/>
              </p:ext>
            </p:extLst>
          </p:nvPr>
        </p:nvGraphicFramePr>
        <p:xfrm>
          <a:off x="123825" y="3365500"/>
          <a:ext cx="4419600" cy="741680"/>
        </p:xfrm>
        <a:graphic>
          <a:graphicData uri="http://schemas.openxmlformats.org/drawingml/2006/table">
            <a:tbl>
              <a:tblPr firstRow="1" bandRow="1">
                <a:tableStyleId>{5C22544A-7EE6-4342-B048-85BDC9FD1C3A}</a:tableStyleId>
              </a:tblPr>
              <a:tblGrid>
                <a:gridCol w="2209800">
                  <a:extLst>
                    <a:ext uri="{9D8B030D-6E8A-4147-A177-3AD203B41FA5}">
                      <a16:colId xmlns:a16="http://schemas.microsoft.com/office/drawing/2014/main" val="20000"/>
                    </a:ext>
                  </a:extLst>
                </a:gridCol>
                <a:gridCol w="2209800">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Leverandørgjeld</a:t>
                      </a:r>
                      <a:endParaRPr lang="nb-NO"/>
                    </a:p>
                  </a:txBody>
                  <a:tcPr/>
                </a:tc>
                <a:tc>
                  <a:txBody>
                    <a:bodyPr/>
                    <a:lstStyle/>
                    <a:p>
                      <a:r>
                        <a:rPr lang="nb-NO" smtClean="0"/>
                        <a:t>Mellomregning</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1028303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Gjennomgå oppgaver fra forarbeidet</a:t>
            </a:r>
            <a:endParaRPr lang="nb-NO"/>
          </a:p>
        </p:txBody>
      </p:sp>
      <p:sp>
        <p:nvSpPr>
          <p:cNvPr id="3" name="Plassholder for innhold 2"/>
          <p:cNvSpPr>
            <a:spLocks noGrp="1"/>
          </p:cNvSpPr>
          <p:nvPr>
            <p:ph idx="1"/>
          </p:nvPr>
        </p:nvSpPr>
        <p:spPr/>
        <p:txBody>
          <a:bodyPr/>
          <a:lstStyle/>
          <a:p>
            <a:pPr marL="0" indent="0">
              <a:buNone/>
            </a:pPr>
            <a:r>
              <a:rPr lang="nb-NO" dirty="0" smtClean="0"/>
              <a:t>Vi begynner med å gjennomgå fasit fra oppgavene i forarbeidet.</a:t>
            </a:r>
          </a:p>
          <a:p>
            <a:pPr marL="0" indent="0">
              <a:buNone/>
            </a:pPr>
            <a:endParaRPr lang="nb-NO" dirty="0" smtClean="0"/>
          </a:p>
          <a:p>
            <a:r>
              <a:rPr lang="nb-NO" dirty="0" smtClean="0"/>
              <a:t>Oppgave 1 – Bilag/dokumentasjon</a:t>
            </a:r>
          </a:p>
          <a:p>
            <a:r>
              <a:rPr lang="nb-NO" dirty="0" smtClean="0"/>
              <a:t>Oppgave 2 - Kasseavstemming</a:t>
            </a:r>
          </a:p>
        </p:txBody>
      </p:sp>
    </p:spTree>
    <p:extLst>
      <p:ext uri="{BB962C8B-B14F-4D97-AF65-F5344CB8AC3E}">
        <p14:creationId xmlns:p14="http://schemas.microsoft.com/office/powerpoint/2010/main" val="93919956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Sponsor bank</a:t>
            </a:r>
            <a:endParaRPr lang="nb-NO"/>
          </a:p>
        </p:txBody>
      </p:sp>
      <p:graphicFrame>
        <p:nvGraphicFramePr>
          <p:cNvPr id="7" name="Tabell 6"/>
          <p:cNvGraphicFramePr>
            <a:graphicFrameLocks noGrp="1"/>
          </p:cNvGraphicFramePr>
          <p:nvPr>
            <p:extLst>
              <p:ext uri="{D42A27DB-BD31-4B8C-83A1-F6EECF244321}">
                <p14:modId xmlns:p14="http://schemas.microsoft.com/office/powerpoint/2010/main" val="3959224145"/>
              </p:ext>
            </p:extLst>
          </p:nvPr>
        </p:nvGraphicFramePr>
        <p:xfrm>
          <a:off x="123825" y="1930400"/>
          <a:ext cx="4120372" cy="370840"/>
        </p:xfrm>
        <a:graphic>
          <a:graphicData uri="http://schemas.openxmlformats.org/drawingml/2006/table">
            <a:tbl>
              <a:tblPr firstRow="1" bandRow="1">
                <a:tableStyleId>{5C22544A-7EE6-4342-B048-85BDC9FD1C3A}</a:tableStyleId>
              </a:tblPr>
              <a:tblGrid>
                <a:gridCol w="2060186">
                  <a:extLst>
                    <a:ext uri="{9D8B030D-6E8A-4147-A177-3AD203B41FA5}">
                      <a16:colId xmlns:a16="http://schemas.microsoft.com/office/drawing/2014/main" val="20000"/>
                    </a:ext>
                  </a:extLst>
                </a:gridCol>
                <a:gridCol w="206018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4</a:t>
                      </a:r>
                      <a:endParaRPr lang="nb-NO"/>
                    </a:p>
                  </a:txBody>
                  <a:tcPr/>
                </a:tc>
                <a:extLst>
                  <a:ext uri="{0D108BD9-81ED-4DB2-BD59-A6C34878D82A}">
                    <a16:rowId xmlns:a16="http://schemas.microsoft.com/office/drawing/2014/main" val="10000"/>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394448907"/>
              </p:ext>
            </p:extLst>
          </p:nvPr>
        </p:nvGraphicFramePr>
        <p:xfrm>
          <a:off x="175584" y="2659524"/>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cxnSp>
        <p:nvCxnSpPr>
          <p:cNvPr id="6" name="Rett linje 5"/>
          <p:cNvCxnSpPr/>
          <p:nvPr/>
        </p:nvCxnSpPr>
        <p:spPr>
          <a:xfrm>
            <a:off x="4692770" y="4347713"/>
            <a:ext cx="595222" cy="8627"/>
          </a:xfrm>
          <a:prstGeom prst="line">
            <a:avLst/>
          </a:prstGeom>
          <a:ln w="31750">
            <a:solidFill>
              <a:schemeClr val="tx1"/>
            </a:solidFill>
          </a:ln>
        </p:spPr>
        <p:style>
          <a:lnRef idx="2">
            <a:schemeClr val="accent1"/>
          </a:lnRef>
          <a:fillRef idx="0">
            <a:schemeClr val="accent1"/>
          </a:fillRef>
          <a:effectRef idx="1">
            <a:schemeClr val="accent1"/>
          </a:effectRef>
          <a:fontRef idx="minor">
            <a:schemeClr val="tx1"/>
          </a:fontRef>
        </p:style>
      </p:cxnSp>
      <p:pic>
        <p:nvPicPr>
          <p:cNvPr id="4098"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546119" y="1221503"/>
            <a:ext cx="3131390" cy="56364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12" name="Tabell 11"/>
          <p:cNvGraphicFramePr>
            <a:graphicFrameLocks noGrp="1"/>
          </p:cNvGraphicFramePr>
          <p:nvPr>
            <p:extLst>
              <p:ext uri="{D42A27DB-BD31-4B8C-83A1-F6EECF244321}">
                <p14:modId xmlns:p14="http://schemas.microsoft.com/office/powerpoint/2010/main" val="93024197"/>
              </p:ext>
            </p:extLst>
          </p:nvPr>
        </p:nvGraphicFramePr>
        <p:xfrm>
          <a:off x="175584" y="2659524"/>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Bank</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13" name="Tabell 12"/>
          <p:cNvGraphicFramePr>
            <a:graphicFrameLocks noGrp="1"/>
          </p:cNvGraphicFramePr>
          <p:nvPr>
            <p:extLst>
              <p:ext uri="{D42A27DB-BD31-4B8C-83A1-F6EECF244321}">
                <p14:modId xmlns:p14="http://schemas.microsoft.com/office/powerpoint/2010/main" val="3690466723"/>
              </p:ext>
            </p:extLst>
          </p:nvPr>
        </p:nvGraphicFramePr>
        <p:xfrm>
          <a:off x="175584" y="2659524"/>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Bank</a:t>
                      </a:r>
                      <a:endParaRPr lang="nb-NO"/>
                    </a:p>
                  </a:txBody>
                  <a:tcPr/>
                </a:tc>
                <a:tc>
                  <a:txBody>
                    <a:bodyPr/>
                    <a:lstStyle/>
                    <a:p>
                      <a:r>
                        <a:rPr lang="nb-NO" smtClean="0"/>
                        <a:t>Annen inntekt</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814205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Bilag:Kjøp rammer</a:t>
            </a:r>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2328002509"/>
              </p:ext>
            </p:extLst>
          </p:nvPr>
        </p:nvGraphicFramePr>
        <p:xfrm>
          <a:off x="123825" y="1930400"/>
          <a:ext cx="4120372" cy="370840"/>
        </p:xfrm>
        <a:graphic>
          <a:graphicData uri="http://schemas.openxmlformats.org/drawingml/2006/table">
            <a:tbl>
              <a:tblPr firstRow="1" bandRow="1">
                <a:tableStyleId>{5C22544A-7EE6-4342-B048-85BDC9FD1C3A}</a:tableStyleId>
              </a:tblPr>
              <a:tblGrid>
                <a:gridCol w="2060186">
                  <a:extLst>
                    <a:ext uri="{9D8B030D-6E8A-4147-A177-3AD203B41FA5}">
                      <a16:colId xmlns:a16="http://schemas.microsoft.com/office/drawing/2014/main" val="20000"/>
                    </a:ext>
                  </a:extLst>
                </a:gridCol>
                <a:gridCol w="206018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5</a:t>
                      </a:r>
                      <a:endParaRPr lang="nb-NO"/>
                    </a:p>
                  </a:txBody>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839840511"/>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5122"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244196" y="1300672"/>
            <a:ext cx="4321833" cy="554770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1895407115"/>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Varekost</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1161852050"/>
              </p:ext>
            </p:extLst>
          </p:nvPr>
        </p:nvGraphicFramePr>
        <p:xfrm>
          <a:off x="123825" y="2745597"/>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Varekost</a:t>
                      </a:r>
                      <a:endParaRPr lang="nb-NO"/>
                    </a:p>
                  </a:txBody>
                  <a:tcPr/>
                </a:tc>
                <a:tc>
                  <a:txBody>
                    <a:bodyPr/>
                    <a:lstStyle/>
                    <a:p>
                      <a:r>
                        <a:rPr lang="nb-NO" smtClean="0"/>
                        <a:t>Leverandørgjeld</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206907474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Betalt utlegg Anja</a:t>
            </a:r>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459361827"/>
              </p:ext>
            </p:extLst>
          </p:nvPr>
        </p:nvGraphicFramePr>
        <p:xfrm>
          <a:off x="123825" y="1930400"/>
          <a:ext cx="4120372" cy="370840"/>
        </p:xfrm>
        <a:graphic>
          <a:graphicData uri="http://schemas.openxmlformats.org/drawingml/2006/table">
            <a:tbl>
              <a:tblPr firstRow="1" bandRow="1">
                <a:tableStyleId>{5C22544A-7EE6-4342-B048-85BDC9FD1C3A}</a:tableStyleId>
              </a:tblPr>
              <a:tblGrid>
                <a:gridCol w="2060186">
                  <a:extLst>
                    <a:ext uri="{9D8B030D-6E8A-4147-A177-3AD203B41FA5}">
                      <a16:colId xmlns:a16="http://schemas.microsoft.com/office/drawing/2014/main" val="20000"/>
                    </a:ext>
                  </a:extLst>
                </a:gridCol>
                <a:gridCol w="206018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6</a:t>
                      </a:r>
                      <a:endParaRPr lang="nb-NO"/>
                    </a:p>
                  </a:txBody>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1665341207"/>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313206" y="1293963"/>
            <a:ext cx="4459858" cy="55472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766941220"/>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Mellomregning</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338681267"/>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Mellomregning</a:t>
                      </a:r>
                      <a:endParaRPr lang="nb-NO"/>
                    </a:p>
                  </a:txBody>
                  <a:tcPr/>
                </a:tc>
                <a:tc>
                  <a:txBody>
                    <a:bodyPr/>
                    <a:lstStyle/>
                    <a:p>
                      <a:r>
                        <a:rPr lang="nb-NO" smtClean="0"/>
                        <a:t>Bank</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5332207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Bilag:Julefotografering</a:t>
            </a:r>
            <a:endParaRPr lang="nb-NO"/>
          </a:p>
        </p:txBody>
      </p:sp>
      <p:graphicFrame>
        <p:nvGraphicFramePr>
          <p:cNvPr id="6" name="Tabell 5"/>
          <p:cNvGraphicFramePr>
            <a:graphicFrameLocks noGrp="1"/>
          </p:cNvGraphicFramePr>
          <p:nvPr>
            <p:extLst>
              <p:ext uri="{D42A27DB-BD31-4B8C-83A1-F6EECF244321}">
                <p14:modId xmlns:p14="http://schemas.microsoft.com/office/powerpoint/2010/main" val="3859921701"/>
              </p:ext>
            </p:extLst>
          </p:nvPr>
        </p:nvGraphicFramePr>
        <p:xfrm>
          <a:off x="123825" y="1930400"/>
          <a:ext cx="4120372" cy="370840"/>
        </p:xfrm>
        <a:graphic>
          <a:graphicData uri="http://schemas.openxmlformats.org/drawingml/2006/table">
            <a:tbl>
              <a:tblPr firstRow="1" bandRow="1">
                <a:tableStyleId>{5C22544A-7EE6-4342-B048-85BDC9FD1C3A}</a:tableStyleId>
              </a:tblPr>
              <a:tblGrid>
                <a:gridCol w="2060186">
                  <a:extLst>
                    <a:ext uri="{9D8B030D-6E8A-4147-A177-3AD203B41FA5}">
                      <a16:colId xmlns:a16="http://schemas.microsoft.com/office/drawing/2014/main" val="20000"/>
                    </a:ext>
                  </a:extLst>
                </a:gridCol>
                <a:gridCol w="206018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7</a:t>
                      </a:r>
                      <a:endParaRPr lang="nb-NO"/>
                    </a:p>
                  </a:txBody>
                  <a:tcPr/>
                </a:tc>
                <a:extLst>
                  <a:ext uri="{0D108BD9-81ED-4DB2-BD59-A6C34878D82A}">
                    <a16:rowId xmlns:a16="http://schemas.microsoft.com/office/drawing/2014/main" val="10000"/>
                  </a:ext>
                </a:extLst>
              </a:tr>
            </a:tbl>
          </a:graphicData>
        </a:graphic>
      </p:graphicFrame>
      <p:graphicFrame>
        <p:nvGraphicFramePr>
          <p:cNvPr id="7" name="Tabell 6"/>
          <p:cNvGraphicFramePr>
            <a:graphicFrameLocks noGrp="1"/>
          </p:cNvGraphicFramePr>
          <p:nvPr>
            <p:extLst>
              <p:ext uri="{D42A27DB-BD31-4B8C-83A1-F6EECF244321}">
                <p14:modId xmlns:p14="http://schemas.microsoft.com/office/powerpoint/2010/main" val="3195719662"/>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4" name="Picture 2"/>
          <p:cNvPicPr>
            <a:picLocks noGrp="1" noChangeAspect="1" noChangeArrowheads="1"/>
          </p:cNvPicPr>
          <p:nvPr>
            <p:ph idx="1"/>
          </p:nvPr>
        </p:nvPicPr>
        <p:blipFill rotWithShape="1">
          <a:blip r:embed="rId3" cstate="screen">
            <a:extLst>
              <a:ext uri="{28A0092B-C50C-407E-A947-70E740481C1C}">
                <a14:useLocalDpi xmlns:a14="http://schemas.microsoft.com/office/drawing/2010/main"/>
              </a:ext>
            </a:extLst>
          </a:blip>
          <a:srcRect/>
          <a:stretch/>
        </p:blipFill>
        <p:spPr bwMode="auto">
          <a:xfrm>
            <a:off x="4244196" y="1293962"/>
            <a:ext cx="4201064" cy="553109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8" name="Tabell 7"/>
          <p:cNvGraphicFramePr>
            <a:graphicFrameLocks noGrp="1"/>
          </p:cNvGraphicFramePr>
          <p:nvPr>
            <p:extLst>
              <p:ext uri="{D42A27DB-BD31-4B8C-83A1-F6EECF244321}">
                <p14:modId xmlns:p14="http://schemas.microsoft.com/office/powerpoint/2010/main" val="3497639484"/>
              </p:ext>
            </p:extLst>
          </p:nvPr>
        </p:nvGraphicFramePr>
        <p:xfrm>
          <a:off x="123825" y="2742721"/>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Kasse</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9" name="Tabell 8"/>
          <p:cNvGraphicFramePr>
            <a:graphicFrameLocks noGrp="1"/>
          </p:cNvGraphicFramePr>
          <p:nvPr>
            <p:extLst>
              <p:ext uri="{D42A27DB-BD31-4B8C-83A1-F6EECF244321}">
                <p14:modId xmlns:p14="http://schemas.microsoft.com/office/powerpoint/2010/main" val="1271661833"/>
              </p:ext>
            </p:extLst>
          </p:nvPr>
        </p:nvGraphicFramePr>
        <p:xfrm>
          <a:off x="123825" y="2742721"/>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Kasse</a:t>
                      </a:r>
                      <a:endParaRPr lang="nb-NO"/>
                    </a:p>
                  </a:txBody>
                  <a:tcPr/>
                </a:tc>
                <a:tc>
                  <a:txBody>
                    <a:bodyPr/>
                    <a:lstStyle/>
                    <a:p>
                      <a:r>
                        <a:rPr lang="nb-NO" smtClean="0"/>
                        <a:t>Salgsinntekter</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39907761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Bilag:Foto Stange VGS</a:t>
            </a:r>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201869293"/>
              </p:ext>
            </p:extLst>
          </p:nvPr>
        </p:nvGraphicFramePr>
        <p:xfrm>
          <a:off x="123825" y="1930400"/>
          <a:ext cx="4120372" cy="370840"/>
        </p:xfrm>
        <a:graphic>
          <a:graphicData uri="http://schemas.openxmlformats.org/drawingml/2006/table">
            <a:tbl>
              <a:tblPr firstRow="1" bandRow="1">
                <a:tableStyleId>{5C22544A-7EE6-4342-B048-85BDC9FD1C3A}</a:tableStyleId>
              </a:tblPr>
              <a:tblGrid>
                <a:gridCol w="2060186">
                  <a:extLst>
                    <a:ext uri="{9D8B030D-6E8A-4147-A177-3AD203B41FA5}">
                      <a16:colId xmlns:a16="http://schemas.microsoft.com/office/drawing/2014/main" val="20000"/>
                    </a:ext>
                  </a:extLst>
                </a:gridCol>
                <a:gridCol w="206018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8</a:t>
                      </a:r>
                      <a:endParaRPr lang="nb-NO"/>
                    </a:p>
                  </a:txBody>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2809312045"/>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392994" y="1328467"/>
            <a:ext cx="4071667" cy="55031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469191480"/>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Kundefordring</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2661683611"/>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Kundefordring</a:t>
                      </a:r>
                      <a:endParaRPr lang="nb-NO"/>
                    </a:p>
                  </a:txBody>
                  <a:tcPr/>
                </a:tc>
                <a:tc>
                  <a:txBody>
                    <a:bodyPr/>
                    <a:lstStyle/>
                    <a:p>
                      <a:r>
                        <a:rPr lang="nb-NO" smtClean="0"/>
                        <a:t>Salgsinntekt</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8697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Betaling foto Stange </a:t>
            </a:r>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386346437"/>
              </p:ext>
            </p:extLst>
          </p:nvPr>
        </p:nvGraphicFramePr>
        <p:xfrm>
          <a:off x="123825" y="1930400"/>
          <a:ext cx="4120372" cy="370840"/>
        </p:xfrm>
        <a:graphic>
          <a:graphicData uri="http://schemas.openxmlformats.org/drawingml/2006/table">
            <a:tbl>
              <a:tblPr firstRow="1" bandRow="1">
                <a:tableStyleId>{5C22544A-7EE6-4342-B048-85BDC9FD1C3A}</a:tableStyleId>
              </a:tblPr>
              <a:tblGrid>
                <a:gridCol w="2060186">
                  <a:extLst>
                    <a:ext uri="{9D8B030D-6E8A-4147-A177-3AD203B41FA5}">
                      <a16:colId xmlns:a16="http://schemas.microsoft.com/office/drawing/2014/main" val="20000"/>
                    </a:ext>
                  </a:extLst>
                </a:gridCol>
                <a:gridCol w="206018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9</a:t>
                      </a:r>
                      <a:endParaRPr lang="nb-NO"/>
                    </a:p>
                  </a:txBody>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3201963098"/>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4"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192438" y="1535502"/>
            <a:ext cx="4865298" cy="44488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1143484416"/>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Bank</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1245373182"/>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Bank</a:t>
                      </a:r>
                      <a:endParaRPr lang="nb-NO"/>
                    </a:p>
                  </a:txBody>
                  <a:tcPr/>
                </a:tc>
                <a:tc>
                  <a:txBody>
                    <a:bodyPr/>
                    <a:lstStyle/>
                    <a:p>
                      <a:r>
                        <a:rPr lang="nb-NO" smtClean="0"/>
                        <a:t>Kundefordring</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1624963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Sjokolade stand</a:t>
            </a:r>
            <a:endParaRPr lang="nb-NO"/>
          </a:p>
        </p:txBody>
      </p:sp>
      <p:graphicFrame>
        <p:nvGraphicFramePr>
          <p:cNvPr id="6" name="Tabell 5"/>
          <p:cNvGraphicFramePr>
            <a:graphicFrameLocks noGrp="1"/>
          </p:cNvGraphicFramePr>
          <p:nvPr>
            <p:extLst>
              <p:ext uri="{D42A27DB-BD31-4B8C-83A1-F6EECF244321}">
                <p14:modId xmlns:p14="http://schemas.microsoft.com/office/powerpoint/2010/main" val="2369635898"/>
              </p:ext>
            </p:extLst>
          </p:nvPr>
        </p:nvGraphicFramePr>
        <p:xfrm>
          <a:off x="123825"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4" name="Tabell 3"/>
          <p:cNvGraphicFramePr>
            <a:graphicFrameLocks noGrp="1"/>
          </p:cNvGraphicFramePr>
          <p:nvPr>
            <p:extLst>
              <p:ext uri="{D42A27DB-BD31-4B8C-83A1-F6EECF244321}">
                <p14:modId xmlns:p14="http://schemas.microsoft.com/office/powerpoint/2010/main" val="880716165"/>
              </p:ext>
            </p:extLst>
          </p:nvPr>
        </p:nvGraphicFramePr>
        <p:xfrm>
          <a:off x="123825" y="2078487"/>
          <a:ext cx="4068614" cy="370840"/>
        </p:xfrm>
        <a:graphic>
          <a:graphicData uri="http://schemas.openxmlformats.org/drawingml/2006/table">
            <a:tbl>
              <a:tblPr firstRow="1" bandRow="1">
                <a:tableStyleId>{5C22544A-7EE6-4342-B048-85BDC9FD1C3A}</a:tableStyleId>
              </a:tblPr>
              <a:tblGrid>
                <a:gridCol w="2170801">
                  <a:extLst>
                    <a:ext uri="{9D8B030D-6E8A-4147-A177-3AD203B41FA5}">
                      <a16:colId xmlns:a16="http://schemas.microsoft.com/office/drawing/2014/main" val="20000"/>
                    </a:ext>
                  </a:extLst>
                </a:gridCol>
                <a:gridCol w="1897813">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10</a:t>
                      </a:r>
                      <a:endParaRPr lang="nb-NO"/>
                    </a:p>
                  </a:txBody>
                  <a:tcPr/>
                </a:tc>
                <a:extLst>
                  <a:ext uri="{0D108BD9-81ED-4DB2-BD59-A6C34878D82A}">
                    <a16:rowId xmlns:a16="http://schemas.microsoft.com/office/drawing/2014/main" val="10000"/>
                  </a:ext>
                </a:extLst>
              </a:tr>
            </a:tbl>
          </a:graphicData>
        </a:graphic>
      </p:graphicFrame>
      <p:pic>
        <p:nvPicPr>
          <p:cNvPr id="5"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4192439" y="1298275"/>
            <a:ext cx="4914900" cy="4800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7" name="Tabell 6"/>
          <p:cNvGraphicFramePr>
            <a:graphicFrameLocks noGrp="1"/>
          </p:cNvGraphicFramePr>
          <p:nvPr>
            <p:extLst>
              <p:ext uri="{D42A27DB-BD31-4B8C-83A1-F6EECF244321}">
                <p14:modId xmlns:p14="http://schemas.microsoft.com/office/powerpoint/2010/main" val="2428858958"/>
              </p:ext>
            </p:extLst>
          </p:nvPr>
        </p:nvGraphicFramePr>
        <p:xfrm>
          <a:off x="123826" y="273577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Markedsføring</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3877718599"/>
              </p:ext>
            </p:extLst>
          </p:nvPr>
        </p:nvGraphicFramePr>
        <p:xfrm>
          <a:off x="123825" y="2742722"/>
          <a:ext cx="4068613" cy="741680"/>
        </p:xfrm>
        <a:graphic>
          <a:graphicData uri="http://schemas.openxmlformats.org/drawingml/2006/table">
            <a:tbl>
              <a:tblPr firstRow="1" bandRow="1">
                <a:tableStyleId>{5C22544A-7EE6-4342-B048-85BDC9FD1C3A}</a:tableStyleId>
              </a:tblPr>
              <a:tblGrid>
                <a:gridCol w="2159390">
                  <a:extLst>
                    <a:ext uri="{9D8B030D-6E8A-4147-A177-3AD203B41FA5}">
                      <a16:colId xmlns:a16="http://schemas.microsoft.com/office/drawing/2014/main" val="20000"/>
                    </a:ext>
                  </a:extLst>
                </a:gridCol>
                <a:gridCol w="1909223">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Markedsføring</a:t>
                      </a:r>
                      <a:endParaRPr lang="nb-NO"/>
                    </a:p>
                  </a:txBody>
                  <a:tcPr/>
                </a:tc>
                <a:tc>
                  <a:txBody>
                    <a:bodyPr/>
                    <a:lstStyle/>
                    <a:p>
                      <a:r>
                        <a:rPr lang="nb-NO" smtClean="0"/>
                        <a:t>Kasse</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8503295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Varetelling</a:t>
            </a:r>
            <a:endParaRPr lang="nb-NO"/>
          </a:p>
        </p:txBody>
      </p:sp>
      <p:graphicFrame>
        <p:nvGraphicFramePr>
          <p:cNvPr id="5" name="Tabell 4"/>
          <p:cNvGraphicFramePr>
            <a:graphicFrameLocks noGrp="1"/>
          </p:cNvGraphicFramePr>
          <p:nvPr>
            <p:extLst>
              <p:ext uri="{D42A27DB-BD31-4B8C-83A1-F6EECF244321}">
                <p14:modId xmlns:p14="http://schemas.microsoft.com/office/powerpoint/2010/main" val="9524178"/>
              </p:ext>
            </p:extLst>
          </p:nvPr>
        </p:nvGraphicFramePr>
        <p:xfrm>
          <a:off x="123825" y="1930400"/>
          <a:ext cx="3904712" cy="370840"/>
        </p:xfrm>
        <a:graphic>
          <a:graphicData uri="http://schemas.openxmlformats.org/drawingml/2006/table">
            <a:tbl>
              <a:tblPr firstRow="1" bandRow="1">
                <a:tableStyleId>{5C22544A-7EE6-4342-B048-85BDC9FD1C3A}</a:tableStyleId>
              </a:tblPr>
              <a:tblGrid>
                <a:gridCol w="1952356">
                  <a:extLst>
                    <a:ext uri="{9D8B030D-6E8A-4147-A177-3AD203B41FA5}">
                      <a16:colId xmlns:a16="http://schemas.microsoft.com/office/drawing/2014/main" val="20000"/>
                    </a:ext>
                  </a:extLst>
                </a:gridCol>
                <a:gridCol w="1952356">
                  <a:extLst>
                    <a:ext uri="{9D8B030D-6E8A-4147-A177-3AD203B41FA5}">
                      <a16:colId xmlns:a16="http://schemas.microsoft.com/office/drawing/2014/main" val="20001"/>
                    </a:ext>
                  </a:extLst>
                </a:gridCol>
              </a:tblGrid>
              <a:tr h="370840">
                <a:tc>
                  <a:txBody>
                    <a:bodyPr/>
                    <a:lstStyle/>
                    <a:p>
                      <a:r>
                        <a:rPr lang="nb-NO" smtClean="0"/>
                        <a:t>Bilag nr:</a:t>
                      </a:r>
                      <a:endParaRPr lang="nb-NO"/>
                    </a:p>
                  </a:txBody>
                  <a:tcPr/>
                </a:tc>
                <a:tc>
                  <a:txBody>
                    <a:bodyPr/>
                    <a:lstStyle/>
                    <a:p>
                      <a:r>
                        <a:rPr lang="nb-NO" smtClean="0"/>
                        <a:t>11</a:t>
                      </a:r>
                      <a:endParaRPr lang="nb-NO"/>
                    </a:p>
                  </a:txBody>
                  <a:tcPr/>
                </a:tc>
                <a:extLst>
                  <a:ext uri="{0D108BD9-81ED-4DB2-BD59-A6C34878D82A}">
                    <a16:rowId xmlns:a16="http://schemas.microsoft.com/office/drawing/2014/main" val="10000"/>
                  </a:ext>
                </a:extLst>
              </a:tr>
            </a:tbl>
          </a:graphicData>
        </a:graphic>
      </p:graphicFrame>
      <p:graphicFrame>
        <p:nvGraphicFramePr>
          <p:cNvPr id="6" name="Tabell 5"/>
          <p:cNvGraphicFramePr>
            <a:graphicFrameLocks noGrp="1"/>
          </p:cNvGraphicFramePr>
          <p:nvPr>
            <p:extLst>
              <p:ext uri="{D42A27DB-BD31-4B8C-83A1-F6EECF244321}">
                <p14:modId xmlns:p14="http://schemas.microsoft.com/office/powerpoint/2010/main" val="3986224080"/>
              </p:ext>
            </p:extLst>
          </p:nvPr>
        </p:nvGraphicFramePr>
        <p:xfrm>
          <a:off x="123825" y="2735772"/>
          <a:ext cx="3904711" cy="741680"/>
        </p:xfrm>
        <a:graphic>
          <a:graphicData uri="http://schemas.openxmlformats.org/drawingml/2006/table">
            <a:tbl>
              <a:tblPr firstRow="1" bandRow="1">
                <a:tableStyleId>{5C22544A-7EE6-4342-B048-85BDC9FD1C3A}</a:tableStyleId>
              </a:tblPr>
              <a:tblGrid>
                <a:gridCol w="2126504">
                  <a:extLst>
                    <a:ext uri="{9D8B030D-6E8A-4147-A177-3AD203B41FA5}">
                      <a16:colId xmlns:a16="http://schemas.microsoft.com/office/drawing/2014/main" val="20000"/>
                    </a:ext>
                  </a:extLst>
                </a:gridCol>
                <a:gridCol w="1778207">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pic>
        <p:nvPicPr>
          <p:cNvPr id="11266" name="Picture 2"/>
          <p:cNvPicPr>
            <a:picLocks noGrp="1" noChangeAspect="1" noChangeArrowheads="1"/>
          </p:cNvPicPr>
          <p:nvPr>
            <p:ph idx="1"/>
          </p:nvPr>
        </p:nvPicPr>
        <p:blipFill rotWithShape="1">
          <a:blip r:embed="rId2" cstate="screen">
            <a:extLst>
              <a:ext uri="{28A0092B-C50C-407E-A947-70E740481C1C}">
                <a14:useLocalDpi xmlns:a14="http://schemas.microsoft.com/office/drawing/2010/main"/>
              </a:ext>
            </a:extLst>
          </a:blip>
          <a:srcRect/>
          <a:stretch/>
        </p:blipFill>
        <p:spPr bwMode="auto">
          <a:xfrm>
            <a:off x="4028537" y="2301240"/>
            <a:ext cx="4986069" cy="346856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7" name="Tabell 6"/>
          <p:cNvGraphicFramePr>
            <a:graphicFrameLocks noGrp="1"/>
          </p:cNvGraphicFramePr>
          <p:nvPr>
            <p:extLst>
              <p:ext uri="{D42A27DB-BD31-4B8C-83A1-F6EECF244321}">
                <p14:modId xmlns:p14="http://schemas.microsoft.com/office/powerpoint/2010/main" val="3908008356"/>
              </p:ext>
            </p:extLst>
          </p:nvPr>
        </p:nvGraphicFramePr>
        <p:xfrm>
          <a:off x="123825" y="2735772"/>
          <a:ext cx="3904711" cy="741680"/>
        </p:xfrm>
        <a:graphic>
          <a:graphicData uri="http://schemas.openxmlformats.org/drawingml/2006/table">
            <a:tbl>
              <a:tblPr firstRow="1" bandRow="1">
                <a:tableStyleId>{5C22544A-7EE6-4342-B048-85BDC9FD1C3A}</a:tableStyleId>
              </a:tblPr>
              <a:tblGrid>
                <a:gridCol w="2126504">
                  <a:extLst>
                    <a:ext uri="{9D8B030D-6E8A-4147-A177-3AD203B41FA5}">
                      <a16:colId xmlns:a16="http://schemas.microsoft.com/office/drawing/2014/main" val="20000"/>
                    </a:ext>
                  </a:extLst>
                </a:gridCol>
                <a:gridCol w="1778207">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Varebeholdning</a:t>
                      </a:r>
                      <a:endParaRPr lang="nb-NO"/>
                    </a:p>
                  </a:txBody>
                  <a:tcPr/>
                </a:tc>
                <a:tc>
                  <a:txBody>
                    <a:bodyPr/>
                    <a:lstStyle/>
                    <a:p>
                      <a:endParaRPr lang="nb-NO"/>
                    </a:p>
                  </a:txBody>
                  <a:tcPr/>
                </a:tc>
                <a:extLst>
                  <a:ext uri="{0D108BD9-81ED-4DB2-BD59-A6C34878D82A}">
                    <a16:rowId xmlns:a16="http://schemas.microsoft.com/office/drawing/2014/main" val="10001"/>
                  </a:ext>
                </a:extLst>
              </a:tr>
            </a:tbl>
          </a:graphicData>
        </a:graphic>
      </p:graphicFrame>
      <p:graphicFrame>
        <p:nvGraphicFramePr>
          <p:cNvPr id="8" name="Tabell 7"/>
          <p:cNvGraphicFramePr>
            <a:graphicFrameLocks noGrp="1"/>
          </p:cNvGraphicFramePr>
          <p:nvPr>
            <p:extLst>
              <p:ext uri="{D42A27DB-BD31-4B8C-83A1-F6EECF244321}">
                <p14:modId xmlns:p14="http://schemas.microsoft.com/office/powerpoint/2010/main" val="1082716780"/>
              </p:ext>
            </p:extLst>
          </p:nvPr>
        </p:nvGraphicFramePr>
        <p:xfrm>
          <a:off x="123826" y="2735772"/>
          <a:ext cx="3904711" cy="741680"/>
        </p:xfrm>
        <a:graphic>
          <a:graphicData uri="http://schemas.openxmlformats.org/drawingml/2006/table">
            <a:tbl>
              <a:tblPr firstRow="1" bandRow="1">
                <a:tableStyleId>{5C22544A-7EE6-4342-B048-85BDC9FD1C3A}</a:tableStyleId>
              </a:tblPr>
              <a:tblGrid>
                <a:gridCol w="2126504">
                  <a:extLst>
                    <a:ext uri="{9D8B030D-6E8A-4147-A177-3AD203B41FA5}">
                      <a16:colId xmlns:a16="http://schemas.microsoft.com/office/drawing/2014/main" val="20000"/>
                    </a:ext>
                  </a:extLst>
                </a:gridCol>
                <a:gridCol w="1778207">
                  <a:extLst>
                    <a:ext uri="{9D8B030D-6E8A-4147-A177-3AD203B41FA5}">
                      <a16:colId xmlns:a16="http://schemas.microsoft.com/office/drawing/2014/main" val="20001"/>
                    </a:ext>
                  </a:extLst>
                </a:gridCol>
              </a:tblGrid>
              <a:tr h="370840">
                <a:tc>
                  <a:txBody>
                    <a:bodyPr/>
                    <a:lstStyle/>
                    <a:p>
                      <a:r>
                        <a:rPr lang="nb-NO" smtClean="0"/>
                        <a:t>Debet</a:t>
                      </a:r>
                      <a:endParaRPr lang="nb-NO"/>
                    </a:p>
                  </a:txBody>
                  <a:tcPr/>
                </a:tc>
                <a:tc>
                  <a:txBody>
                    <a:bodyPr/>
                    <a:lstStyle/>
                    <a:p>
                      <a:r>
                        <a:rPr lang="nb-NO" smtClean="0"/>
                        <a:t>Kredit</a:t>
                      </a:r>
                      <a:endParaRPr lang="nb-NO"/>
                    </a:p>
                  </a:txBody>
                  <a:tcPr/>
                </a:tc>
                <a:extLst>
                  <a:ext uri="{0D108BD9-81ED-4DB2-BD59-A6C34878D82A}">
                    <a16:rowId xmlns:a16="http://schemas.microsoft.com/office/drawing/2014/main" val="10000"/>
                  </a:ext>
                </a:extLst>
              </a:tr>
              <a:tr h="370840">
                <a:tc>
                  <a:txBody>
                    <a:bodyPr/>
                    <a:lstStyle/>
                    <a:p>
                      <a:r>
                        <a:rPr lang="nb-NO" smtClean="0"/>
                        <a:t>Varebeholdning</a:t>
                      </a:r>
                      <a:endParaRPr lang="nb-NO"/>
                    </a:p>
                  </a:txBody>
                  <a:tcPr/>
                </a:tc>
                <a:tc>
                  <a:txBody>
                    <a:bodyPr/>
                    <a:lstStyle/>
                    <a:p>
                      <a:r>
                        <a:rPr lang="nb-NO" smtClean="0"/>
                        <a:t>Varekostnad</a:t>
                      </a:r>
                      <a:endParaRPr lang="nb-NO"/>
                    </a:p>
                  </a:txBody>
                  <a:tcPr/>
                </a:tc>
                <a:extLst>
                  <a:ext uri="{0D108BD9-81ED-4DB2-BD59-A6C34878D82A}">
                    <a16:rowId xmlns:a16="http://schemas.microsoft.com/office/drawing/2014/main" val="10001"/>
                  </a:ext>
                </a:extLst>
              </a:tr>
            </a:tbl>
          </a:graphicData>
        </a:graphic>
      </p:graphicFrame>
    </p:spTree>
    <p:extLst>
      <p:ext uri="{BB962C8B-B14F-4D97-AF65-F5344CB8AC3E}">
        <p14:creationId xmlns:p14="http://schemas.microsoft.com/office/powerpoint/2010/main" val="40199277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199" y="163997"/>
            <a:ext cx="6176513" cy="892574"/>
          </a:xfrm>
        </p:spPr>
        <p:txBody>
          <a:bodyPr/>
          <a:lstStyle/>
          <a:p>
            <a:r>
              <a:rPr lang="nb-NO" smtClean="0"/>
              <a:t>Oppgave 4b: </a:t>
            </a:r>
            <a:r>
              <a:rPr lang="nb-NO" b="1" smtClean="0"/>
              <a:t>Før bilagene inn i regnearket</a:t>
            </a:r>
            <a:endParaRPr lang="nb-NO" b="1"/>
          </a:p>
        </p:txBody>
      </p:sp>
      <p:sp>
        <p:nvSpPr>
          <p:cNvPr id="3" name="Plassholder for innhold 2"/>
          <p:cNvSpPr>
            <a:spLocks noGrp="1"/>
          </p:cNvSpPr>
          <p:nvPr>
            <p:ph idx="1"/>
          </p:nvPr>
        </p:nvSpPr>
        <p:spPr/>
        <p:txBody>
          <a:bodyPr/>
          <a:lstStyle/>
          <a:p>
            <a:pPr marL="0" indent="0">
              <a:buNone/>
            </a:pPr>
            <a:r>
              <a:rPr lang="nb-NO" dirty="0" smtClean="0"/>
              <a:t>Du har nå skrevet på bilagene hvordan de skal føres. Legg dem inn i regnearket</a:t>
            </a:r>
            <a:r>
              <a:rPr lang="nb-NO" dirty="0"/>
              <a:t> </a:t>
            </a:r>
            <a:r>
              <a:rPr lang="nb-NO" dirty="0" smtClean="0"/>
              <a:t>som du finner </a:t>
            </a:r>
            <a:r>
              <a:rPr lang="nb-NO" dirty="0" smtClean="0">
                <a:hlinkClick r:id="rId3"/>
              </a:rPr>
              <a:t>her</a:t>
            </a:r>
            <a:r>
              <a:rPr lang="nb-NO" dirty="0" smtClean="0"/>
              <a:t>.</a:t>
            </a:r>
          </a:p>
        </p:txBody>
      </p:sp>
    </p:spTree>
    <p:extLst>
      <p:ext uri="{BB962C8B-B14F-4D97-AF65-F5344CB8AC3E}">
        <p14:creationId xmlns:p14="http://schemas.microsoft.com/office/powerpoint/2010/main" val="897178129"/>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tel 4"/>
          <p:cNvSpPr>
            <a:spLocks noGrp="1"/>
          </p:cNvSpPr>
          <p:nvPr>
            <p:ph type="title"/>
          </p:nvPr>
        </p:nvSpPr>
        <p:spPr/>
        <p:txBody>
          <a:bodyPr/>
          <a:lstStyle/>
          <a:p>
            <a:r>
              <a:rPr lang="nb-NO" b="1" smtClean="0"/>
              <a:t>Resultat- og balansekonti, oppgave 4</a:t>
            </a:r>
            <a:endParaRPr lang="nb-NO" b="1"/>
          </a:p>
        </p:txBody>
      </p:sp>
      <p:graphicFrame>
        <p:nvGraphicFramePr>
          <p:cNvPr id="6" name="Objekt 5"/>
          <p:cNvGraphicFramePr>
            <a:graphicFrameLocks noChangeAspect="1"/>
          </p:cNvGraphicFramePr>
          <p:nvPr>
            <p:extLst>
              <p:ext uri="{D42A27DB-BD31-4B8C-83A1-F6EECF244321}">
                <p14:modId xmlns:p14="http://schemas.microsoft.com/office/powerpoint/2010/main" val="578978736"/>
              </p:ext>
            </p:extLst>
          </p:nvPr>
        </p:nvGraphicFramePr>
        <p:xfrm>
          <a:off x="255588" y="1489075"/>
          <a:ext cx="8310562" cy="5286375"/>
        </p:xfrm>
        <a:graphic>
          <a:graphicData uri="http://schemas.openxmlformats.org/presentationml/2006/ole">
            <mc:AlternateContent xmlns:mc="http://schemas.openxmlformats.org/markup-compatibility/2006">
              <mc:Choice xmlns:v="urn:schemas-microsoft-com:vml" Requires="v">
                <p:oleObj spid="_x0000_s7220" name="Regneark" r:id="rId4" imgW="9924955" imgH="6315075" progId="Excel.Sheet.8">
                  <p:embed/>
                </p:oleObj>
              </mc:Choice>
              <mc:Fallback>
                <p:oleObj name="Regneark" r:id="rId4" imgW="9924955" imgH="6315075" progId="Excel.Sheet.8">
                  <p:embed/>
                  <p:pic>
                    <p:nvPicPr>
                      <p:cNvPr id="0" name=""/>
                      <p:cNvPicPr/>
                      <p:nvPr/>
                    </p:nvPicPr>
                    <p:blipFill>
                      <a:blip r:embed="rId5"/>
                      <a:stretch>
                        <a:fillRect/>
                      </a:stretch>
                    </p:blipFill>
                    <p:spPr>
                      <a:xfrm>
                        <a:off x="255588" y="1489075"/>
                        <a:ext cx="8310562" cy="5286375"/>
                      </a:xfrm>
                      <a:prstGeom prst="rect">
                        <a:avLst/>
                      </a:prstGeom>
                    </p:spPr>
                  </p:pic>
                </p:oleObj>
              </mc:Fallback>
            </mc:AlternateContent>
          </a:graphicData>
        </a:graphic>
      </p:graphicFrame>
      <p:sp>
        <p:nvSpPr>
          <p:cNvPr id="2" name="TekstSylinder 1"/>
          <p:cNvSpPr txBox="1"/>
          <p:nvPr/>
        </p:nvSpPr>
        <p:spPr>
          <a:xfrm>
            <a:off x="60384" y="6694098"/>
            <a:ext cx="6047117" cy="246221"/>
          </a:xfrm>
          <a:prstGeom prst="rect">
            <a:avLst/>
          </a:prstGeom>
          <a:noFill/>
        </p:spPr>
        <p:txBody>
          <a:bodyPr wrap="square" rtlCol="0">
            <a:spAutoFit/>
          </a:bodyPr>
          <a:lstStyle/>
          <a:p>
            <a:r>
              <a:rPr lang="nb-NO" sz="1000" smtClean="0"/>
              <a:t>For å ta opp det ferdige regnearket i Excel, trykk </a:t>
            </a:r>
            <a:r>
              <a:rPr lang="nb-NO" sz="1000" smtClean="0">
                <a:hlinkClick r:id="rId6"/>
              </a:rPr>
              <a:t>her</a:t>
            </a:r>
            <a:endParaRPr lang="nb-NO" sz="1000"/>
          </a:p>
        </p:txBody>
      </p:sp>
    </p:spTree>
    <p:extLst>
      <p:ext uri="{BB962C8B-B14F-4D97-AF65-F5344CB8AC3E}">
        <p14:creationId xmlns:p14="http://schemas.microsoft.com/office/powerpoint/2010/main" val="1697458376"/>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Oppgave 1 - </a:t>
            </a:r>
            <a:r>
              <a:rPr lang="nb-NO" b="1" smtClean="0"/>
              <a:t>Dokumentasjon</a:t>
            </a:r>
            <a:endParaRPr lang="nb-NO" b="1"/>
          </a:p>
        </p:txBody>
      </p:sp>
      <p:sp>
        <p:nvSpPr>
          <p:cNvPr id="3" name="Plassholder for innhold 2"/>
          <p:cNvSpPr>
            <a:spLocks noGrp="1"/>
          </p:cNvSpPr>
          <p:nvPr>
            <p:ph idx="1"/>
          </p:nvPr>
        </p:nvSpPr>
        <p:spPr/>
        <p:txBody>
          <a:bodyPr>
            <a:normAutofit/>
          </a:bodyPr>
          <a:lstStyle/>
          <a:p>
            <a:pPr marL="0" indent="0">
              <a:buNone/>
              <a:defRPr/>
            </a:pPr>
            <a:r>
              <a:rPr lang="nb-NO" sz="2400">
                <a:latin typeface="Helvetica" panose="020B0604020202020204" pitchFamily="34" charset="0"/>
                <a:cs typeface="Helvetica" panose="020B0604020202020204" pitchFamily="34" charset="0"/>
              </a:rPr>
              <a:t>Se på bilagene, og </a:t>
            </a:r>
            <a:r>
              <a:rPr lang="nb-NO" sz="2400" smtClean="0">
                <a:latin typeface="Helvetica" panose="020B0604020202020204" pitchFamily="34" charset="0"/>
                <a:cs typeface="Helvetica" panose="020B0604020202020204" pitchFamily="34" charset="0"/>
              </a:rPr>
              <a:t>svar på:</a:t>
            </a:r>
            <a:r>
              <a:rPr lang="nb-NO" sz="2400">
                <a:latin typeface="Helvetica" panose="020B0604020202020204" pitchFamily="34" charset="0"/>
                <a:cs typeface="Helvetica" panose="020B0604020202020204" pitchFamily="34" charset="0"/>
              </a:rPr>
              <a:t/>
            </a:r>
            <a:br>
              <a:rPr lang="nb-NO" sz="2400">
                <a:latin typeface="Helvetica" panose="020B0604020202020204" pitchFamily="34" charset="0"/>
                <a:cs typeface="Helvetica" panose="020B0604020202020204" pitchFamily="34" charset="0"/>
              </a:rPr>
            </a:br>
            <a:endParaRPr lang="nb-NO" sz="2400">
              <a:latin typeface="Helvetica" panose="020B0604020202020204" pitchFamily="34" charset="0"/>
              <a:cs typeface="Helvetica" panose="020B0604020202020204" pitchFamily="34" charset="0"/>
            </a:endParaRPr>
          </a:p>
          <a:p>
            <a:pPr lvl="1" indent="-342900">
              <a:buFont typeface="Arial" panose="020B0604020202020204" pitchFamily="34" charset="0"/>
              <a:buChar char="•"/>
              <a:defRPr/>
            </a:pPr>
            <a:r>
              <a:rPr lang="nb-NO" sz="2000">
                <a:latin typeface="Helvetica" panose="020B0604020202020204" pitchFamily="34" charset="0"/>
                <a:cs typeface="Helvetica" panose="020B0604020202020204" pitchFamily="34" charset="0"/>
              </a:rPr>
              <a:t>Hva har skjedd</a:t>
            </a:r>
            <a:r>
              <a:rPr lang="nb-NO" sz="2000" smtClean="0">
                <a:latin typeface="Helvetica" panose="020B0604020202020204" pitchFamily="34" charset="0"/>
                <a:cs typeface="Helvetica" panose="020B0604020202020204" pitchFamily="34" charset="0"/>
              </a:rPr>
              <a:t>?</a:t>
            </a:r>
            <a:endParaRPr lang="nb-NO" sz="2000">
              <a:latin typeface="Helvetica" panose="020B0604020202020204" pitchFamily="34" charset="0"/>
              <a:cs typeface="Helvetica" panose="020B0604020202020204" pitchFamily="34" charset="0"/>
            </a:endParaRPr>
          </a:p>
          <a:p>
            <a:pPr lvl="1" indent="-342900">
              <a:buFont typeface="Arial" panose="020B0604020202020204" pitchFamily="34" charset="0"/>
              <a:buChar char="•"/>
              <a:defRPr/>
            </a:pPr>
            <a:r>
              <a:rPr lang="nb-NO" sz="2000">
                <a:latin typeface="Helvetica" panose="020B0604020202020204" pitchFamily="34" charset="0"/>
                <a:cs typeface="Helvetica" panose="020B0604020202020204" pitchFamily="34" charset="0"/>
              </a:rPr>
              <a:t>Hva er det bilaget dokumenterer</a:t>
            </a:r>
            <a:r>
              <a:rPr lang="nb-NO" sz="2000" smtClean="0">
                <a:latin typeface="Helvetica" panose="020B0604020202020204" pitchFamily="34" charset="0"/>
                <a:cs typeface="Helvetica" panose="020B0604020202020204" pitchFamily="34" charset="0"/>
              </a:rPr>
              <a:t>?</a:t>
            </a:r>
            <a:endParaRPr lang="nb-NO" sz="2000">
              <a:latin typeface="Helvetica" panose="020B0604020202020204" pitchFamily="34" charset="0"/>
              <a:cs typeface="Helvetica" panose="020B0604020202020204" pitchFamily="34" charset="0"/>
            </a:endParaRPr>
          </a:p>
          <a:p>
            <a:pPr lvl="1" indent="-342900">
              <a:buFont typeface="Arial" panose="020B0604020202020204" pitchFamily="34" charset="0"/>
              <a:buChar char="•"/>
              <a:defRPr/>
            </a:pPr>
            <a:r>
              <a:rPr lang="nb-NO" sz="2000" smtClean="0">
                <a:latin typeface="Helvetica" panose="020B0604020202020204" pitchFamily="34" charset="0"/>
                <a:cs typeface="Helvetica" panose="020B0604020202020204" pitchFamily="34" charset="0"/>
              </a:rPr>
              <a:t>Mangler </a:t>
            </a:r>
            <a:r>
              <a:rPr lang="nb-NO" sz="2000">
                <a:latin typeface="Helvetica" panose="020B0604020202020204" pitchFamily="34" charset="0"/>
                <a:cs typeface="Helvetica" panose="020B0604020202020204" pitchFamily="34" charset="0"/>
              </a:rPr>
              <a:t>det noe på bilaget</a:t>
            </a:r>
            <a:r>
              <a:rPr lang="nb-NO" sz="2000" smtClean="0">
                <a:latin typeface="Helvetica" panose="020B0604020202020204" pitchFamily="34" charset="0"/>
                <a:cs typeface="Helvetica" panose="020B0604020202020204" pitchFamily="34" charset="0"/>
              </a:rPr>
              <a:t>?</a:t>
            </a:r>
            <a:endParaRPr lang="nb-NO" sz="2000">
              <a:latin typeface="Helvetica" panose="020B0604020202020204" pitchFamily="34" charset="0"/>
              <a:cs typeface="Helvetica" panose="020B0604020202020204" pitchFamily="34" charset="0"/>
            </a:endParaRPr>
          </a:p>
          <a:p>
            <a:pPr marL="0" indent="0">
              <a:buNone/>
              <a:defRPr/>
            </a:pPr>
            <a:endParaRPr lang="nb-NO" smtClean="0">
              <a:solidFill>
                <a:srgbClr val="00B050"/>
              </a:solidFill>
            </a:endParaRPr>
          </a:p>
        </p:txBody>
      </p:sp>
    </p:spTree>
    <p:extLst>
      <p:ext uri="{BB962C8B-B14F-4D97-AF65-F5344CB8AC3E}">
        <p14:creationId xmlns:p14="http://schemas.microsoft.com/office/powerpoint/2010/main" val="4064269780"/>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a:xfrm>
            <a:off x="457200" y="163997"/>
            <a:ext cx="6159260" cy="892574"/>
          </a:xfrm>
        </p:spPr>
        <p:txBody>
          <a:bodyPr/>
          <a:lstStyle/>
          <a:p>
            <a:r>
              <a:rPr lang="nb-NO" b="1" smtClean="0"/>
              <a:t>Resultatregnskap og balanse, oppgave 4</a:t>
            </a:r>
            <a:endParaRPr lang="nb-NO" b="1"/>
          </a:p>
        </p:txBody>
      </p:sp>
      <p:sp>
        <p:nvSpPr>
          <p:cNvPr id="3" name="Plassholder for innhold 2"/>
          <p:cNvSpPr>
            <a:spLocks noGrp="1"/>
          </p:cNvSpPr>
          <p:nvPr>
            <p:ph idx="1"/>
          </p:nvPr>
        </p:nvSpPr>
        <p:spPr/>
        <p:txBody>
          <a:bodyPr>
            <a:normAutofit/>
          </a:bodyPr>
          <a:lstStyle/>
          <a:p>
            <a:pPr marL="0" lvl="0" indent="0">
              <a:buNone/>
            </a:pPr>
            <a:endParaRPr lang="nb-NO" sz="2800" smtClean="0"/>
          </a:p>
          <a:p>
            <a:pPr marL="0" lvl="0" indent="0">
              <a:buNone/>
            </a:pPr>
            <a:endParaRPr lang="nb-NO" sz="2800" smtClean="0"/>
          </a:p>
          <a:p>
            <a:pPr marL="0" lvl="0" indent="0">
              <a:buNone/>
            </a:pPr>
            <a:endParaRPr lang="nb-NO" sz="2800" smtClean="0"/>
          </a:p>
          <a:p>
            <a:pPr marL="0" indent="0">
              <a:buNone/>
            </a:pPr>
            <a:endParaRPr lang="nb-NO" sz="2800"/>
          </a:p>
        </p:txBody>
      </p:sp>
      <p:graphicFrame>
        <p:nvGraphicFramePr>
          <p:cNvPr id="4" name="Tabell 3"/>
          <p:cNvGraphicFramePr>
            <a:graphicFrameLocks noGrp="1"/>
          </p:cNvGraphicFramePr>
          <p:nvPr>
            <p:extLst>
              <p:ext uri="{D42A27DB-BD31-4B8C-83A1-F6EECF244321}">
                <p14:modId xmlns:p14="http://schemas.microsoft.com/office/powerpoint/2010/main" val="3887745461"/>
              </p:ext>
            </p:extLst>
          </p:nvPr>
        </p:nvGraphicFramePr>
        <p:xfrm>
          <a:off x="319177" y="1446332"/>
          <a:ext cx="3761116" cy="3981282"/>
        </p:xfrm>
        <a:graphic>
          <a:graphicData uri="http://schemas.openxmlformats.org/drawingml/2006/table">
            <a:tbl>
              <a:tblPr/>
              <a:tblGrid>
                <a:gridCol w="1785854">
                  <a:extLst>
                    <a:ext uri="{9D8B030D-6E8A-4147-A177-3AD203B41FA5}">
                      <a16:colId xmlns:a16="http://schemas.microsoft.com/office/drawing/2014/main" val="20000"/>
                    </a:ext>
                  </a:extLst>
                </a:gridCol>
                <a:gridCol w="987631">
                  <a:extLst>
                    <a:ext uri="{9D8B030D-6E8A-4147-A177-3AD203B41FA5}">
                      <a16:colId xmlns:a16="http://schemas.microsoft.com/office/drawing/2014/main" val="20001"/>
                    </a:ext>
                  </a:extLst>
                </a:gridCol>
                <a:gridCol w="987631">
                  <a:extLst>
                    <a:ext uri="{9D8B030D-6E8A-4147-A177-3AD203B41FA5}">
                      <a16:colId xmlns:a16="http://schemas.microsoft.com/office/drawing/2014/main" val="20002"/>
                    </a:ext>
                  </a:extLst>
                </a:gridCol>
              </a:tblGrid>
              <a:tr h="520491">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nb-NO" sz="1200" b="1" i="0" u="none" strike="noStrike">
                          <a:effectLst/>
                          <a:latin typeface="Arial"/>
                        </a:rPr>
                        <a:t>Resultatregnskap</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79646"/>
                    </a:solidFill>
                  </a:tcPr>
                </a:tc>
                <a:tc hMerge="1">
                  <a:txBody>
                    <a:bodyPr/>
                    <a:lstStyle/>
                    <a:p>
                      <a:endParaRPr lang="nb-NO"/>
                    </a:p>
                  </a:txBody>
                  <a:tcPr/>
                </a:tc>
                <a:extLst>
                  <a:ext uri="{0D108BD9-81ED-4DB2-BD59-A6C34878D82A}">
                    <a16:rowId xmlns:a16="http://schemas.microsoft.com/office/drawing/2014/main" val="10000"/>
                  </a:ext>
                </a:extLst>
              </a:tr>
              <a:tr h="267419">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effectLst/>
                          <a:latin typeface="Arial"/>
                        </a:rPr>
                        <a:t>Kostnader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Inntekter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228098">
                <a:tc>
                  <a:txBody>
                    <a:bodyPr/>
                    <a:lstStyle/>
                    <a:p>
                      <a:pPr algn="l" fontAlgn="b"/>
                      <a:r>
                        <a:rPr lang="nb-NO" sz="1200" b="0" i="0" u="none" strike="noStrike">
                          <a:effectLst/>
                          <a:latin typeface="Arial"/>
                        </a:rPr>
                        <a:t>Salgsinntekter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nb-NO" sz="1200" b="0" i="0" u="none" strike="noStrike">
                          <a:effectLst/>
                          <a:latin typeface="Arial"/>
                        </a:rPr>
                        <a:t>3200,00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228098">
                <a:tc>
                  <a:txBody>
                    <a:bodyPr/>
                    <a:lstStyle/>
                    <a:p>
                      <a:pPr algn="l" fontAlgn="b"/>
                      <a:r>
                        <a:rPr lang="nb-NO" sz="1200" b="0" i="0" u="none" strike="noStrike">
                          <a:effectLst/>
                          <a:latin typeface="Arial"/>
                        </a:rPr>
                        <a:t>Annen inntekt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ctr"/>
                      <a:r>
                        <a:rPr lang="nb-NO" sz="1200" b="0" i="0" u="none" strike="noStrike">
                          <a:effectLst/>
                          <a:latin typeface="Arial"/>
                        </a:rPr>
                        <a:t>500,00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228098">
                <a:tc>
                  <a:txBody>
                    <a:bodyPr/>
                    <a:lstStyle/>
                    <a:p>
                      <a:pPr algn="l" fontAlgn="b"/>
                      <a:r>
                        <a:rPr lang="nb-NO" sz="1200" b="0" i="0" u="none" strike="noStrike">
                          <a:effectLst/>
                          <a:latin typeface="Arial"/>
                        </a:rPr>
                        <a:t>Varekostnad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effectLst/>
                          <a:latin typeface="Arial"/>
                        </a:rPr>
                        <a:t>400,00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ctr"/>
                      <a:r>
                        <a:rPr lang="nb-NO" sz="1200" b="1" i="0" u="none" strike="noStrike">
                          <a:effectLst/>
                          <a:latin typeface="Arial"/>
                        </a:rPr>
                        <a:t> </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228098">
                <a:tc>
                  <a:txBody>
                    <a:bodyPr/>
                    <a:lstStyle/>
                    <a:p>
                      <a:pPr algn="l" fontAlgn="b"/>
                      <a:r>
                        <a:rPr lang="nb-NO" sz="1200" b="0" i="0" u="none" strike="noStrike">
                          <a:effectLst/>
                          <a:latin typeface="Arial"/>
                        </a:rPr>
                        <a:t>Lønn</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nb-NO" sz="1200" b="0" i="0" u="none" strike="noStrike">
                          <a:effectLst/>
                          <a:latin typeface="Arial"/>
                        </a:rPr>
                        <a:t>0,00</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nb-NO" sz="12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228098">
                <a:tc>
                  <a:txBody>
                    <a:bodyPr/>
                    <a:lstStyle/>
                    <a:p>
                      <a:pPr algn="l" fontAlgn="b"/>
                      <a:r>
                        <a:rPr lang="nb-NO" sz="1200" b="0" i="0" u="none" strike="noStrike">
                          <a:effectLst/>
                          <a:latin typeface="Arial"/>
                        </a:rPr>
                        <a:t>Kontorrekvisita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effectLst/>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r h="228098">
                <a:tc>
                  <a:txBody>
                    <a:bodyPr/>
                    <a:lstStyle/>
                    <a:p>
                      <a:pPr algn="l" fontAlgn="b"/>
                      <a:r>
                        <a:rPr lang="nb-NO" sz="1200" b="0" i="0" u="none" strike="noStrike">
                          <a:effectLst/>
                          <a:latin typeface="Arial"/>
                        </a:rPr>
                        <a:t>Markedsføring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effectLst/>
                          <a:latin typeface="Arial"/>
                        </a:rPr>
                        <a:t>89,00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7"/>
                  </a:ext>
                </a:extLst>
              </a:tr>
              <a:tr h="228098">
                <a:tc>
                  <a:txBody>
                    <a:bodyPr/>
                    <a:lstStyle/>
                    <a:p>
                      <a:pPr algn="l" fontAlgn="b"/>
                      <a:r>
                        <a:rPr lang="nb-NO" sz="1200" b="0" i="0" u="none" strike="noStrike">
                          <a:effectLst/>
                          <a:latin typeface="Arial"/>
                        </a:rPr>
                        <a:t>Reiseutgifter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effectLst/>
                          <a:latin typeface="Arial"/>
                        </a:rPr>
                        <a:t>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8"/>
                  </a:ext>
                </a:extLst>
              </a:tr>
              <a:tr h="228098">
                <a:tc>
                  <a:txBody>
                    <a:bodyPr/>
                    <a:lstStyle/>
                    <a:p>
                      <a:pPr algn="l" fontAlgn="b"/>
                      <a:r>
                        <a:rPr lang="nb-NO" sz="1200" b="0" i="0" u="none" strike="noStrike">
                          <a:effectLst/>
                          <a:latin typeface="Arial"/>
                        </a:rPr>
                        <a:t>Diverse utgifter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effectLst/>
                          <a:latin typeface="Arial"/>
                        </a:rPr>
                        <a:t>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9"/>
                  </a:ext>
                </a:extLst>
              </a:tr>
              <a:tr h="228098">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0"/>
                  </a:ext>
                </a:extLst>
              </a:tr>
              <a:tr h="228098">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1"/>
                  </a:ext>
                </a:extLst>
              </a:tr>
              <a:tr h="228098">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2"/>
                  </a:ext>
                </a:extLst>
              </a:tr>
              <a:tr h="228098">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3"/>
                  </a:ext>
                </a:extLst>
              </a:tr>
              <a:tr h="228098">
                <a:tc>
                  <a:txBody>
                    <a:bodyPr/>
                    <a:lstStyle/>
                    <a:p>
                      <a:pPr algn="l" fontAlgn="b"/>
                      <a:r>
                        <a:rPr lang="nb-NO" sz="1200" b="0" i="0" u="none" strike="noStrike">
                          <a:effectLst/>
                          <a:latin typeface="Arial"/>
                        </a:rPr>
                        <a:t>Resultat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effectLst/>
                          <a:latin typeface="Arial"/>
                        </a:rPr>
                        <a:t>3011,00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4"/>
                  </a:ext>
                </a:extLst>
              </a:tr>
              <a:tr h="228098">
                <a:tc>
                  <a:txBody>
                    <a:bodyPr/>
                    <a:lstStyle/>
                    <a:p>
                      <a:pPr algn="l" fontAlgn="b"/>
                      <a:r>
                        <a:rPr lang="nb-NO" sz="12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200" b="0" i="0" u="none" strike="noStrike">
                          <a:effectLst/>
                          <a:latin typeface="Arial"/>
                        </a:rPr>
                        <a:t>3700,00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200" b="0" i="0" u="none" strike="noStrike">
                          <a:effectLst/>
                          <a:latin typeface="Arial"/>
                        </a:rPr>
                        <a:t>3700,00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5"/>
                  </a:ext>
                </a:extLst>
              </a:tr>
            </a:tbl>
          </a:graphicData>
        </a:graphic>
      </p:graphicFrame>
      <p:graphicFrame>
        <p:nvGraphicFramePr>
          <p:cNvPr id="5" name="Objekt 4"/>
          <p:cNvGraphicFramePr>
            <a:graphicFrameLocks noChangeAspect="1"/>
          </p:cNvGraphicFramePr>
          <p:nvPr>
            <p:extLst>
              <p:ext uri="{D42A27DB-BD31-4B8C-83A1-F6EECF244321}">
                <p14:modId xmlns:p14="http://schemas.microsoft.com/office/powerpoint/2010/main" val="795742954"/>
              </p:ext>
            </p:extLst>
          </p:nvPr>
        </p:nvGraphicFramePr>
        <p:xfrm>
          <a:off x="4804915" y="1446332"/>
          <a:ext cx="3528202" cy="3958163"/>
        </p:xfrm>
        <a:graphic>
          <a:graphicData uri="http://schemas.openxmlformats.org/presentationml/2006/ole">
            <mc:AlternateContent xmlns:mc="http://schemas.openxmlformats.org/markup-compatibility/2006">
              <mc:Choice xmlns:v="urn:schemas-microsoft-com:vml" Requires="v">
                <p:oleObj spid="_x0000_s1099" name="Regneark" r:id="rId4" imgW="2657421" imgH="2981230" progId="Excel.Sheet.8">
                  <p:embed/>
                </p:oleObj>
              </mc:Choice>
              <mc:Fallback>
                <p:oleObj name="Regneark" r:id="rId4" imgW="2657421" imgH="2981230" progId="Excel.Sheet.8">
                  <p:embed/>
                  <p:pic>
                    <p:nvPicPr>
                      <p:cNvPr id="0" name=""/>
                      <p:cNvPicPr/>
                      <p:nvPr/>
                    </p:nvPicPr>
                    <p:blipFill>
                      <a:blip r:embed="rId5"/>
                      <a:stretch>
                        <a:fillRect/>
                      </a:stretch>
                    </p:blipFill>
                    <p:spPr>
                      <a:xfrm>
                        <a:off x="4804915" y="1446332"/>
                        <a:ext cx="3528202" cy="3958163"/>
                      </a:xfrm>
                      <a:prstGeom prst="rect">
                        <a:avLst/>
                      </a:prstGeom>
                    </p:spPr>
                  </p:pic>
                </p:oleObj>
              </mc:Fallback>
            </mc:AlternateContent>
          </a:graphicData>
        </a:graphic>
      </p:graphicFrame>
    </p:spTree>
    <p:extLst>
      <p:ext uri="{BB962C8B-B14F-4D97-AF65-F5344CB8AC3E}">
        <p14:creationId xmlns:p14="http://schemas.microsoft.com/office/powerpoint/2010/main" val="3029824278"/>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Føring av bilag i regneark - film</a:t>
            </a:r>
            <a:endParaRPr lang="nb-NO"/>
          </a:p>
        </p:txBody>
      </p:sp>
      <p:sp>
        <p:nvSpPr>
          <p:cNvPr id="3" name="Plassholder for innhold 2"/>
          <p:cNvSpPr>
            <a:spLocks noGrp="1"/>
          </p:cNvSpPr>
          <p:nvPr>
            <p:ph idx="1"/>
          </p:nvPr>
        </p:nvSpPr>
        <p:spPr/>
        <p:txBody>
          <a:bodyPr>
            <a:normAutofit/>
          </a:bodyPr>
          <a:lstStyle/>
          <a:p>
            <a:pPr marL="0" indent="0">
              <a:buNone/>
            </a:pPr>
            <a:r>
              <a:rPr lang="nb-NO" sz="2600" smtClean="0"/>
              <a:t>Hvis du senere lurer på hvordan du fører bilag, kan du se </a:t>
            </a:r>
            <a:r>
              <a:rPr lang="nb-NO" sz="2600" smtClean="0">
                <a:hlinkClick r:id="rId3"/>
              </a:rPr>
              <a:t>denne filmen</a:t>
            </a:r>
            <a:r>
              <a:rPr lang="nb-NO" sz="2600" smtClean="0"/>
              <a:t>.</a:t>
            </a:r>
          </a:p>
          <a:p>
            <a:pPr marL="0" indent="0">
              <a:buNone/>
            </a:pPr>
            <a:endParaRPr lang="nb-NO" sz="2600" smtClean="0"/>
          </a:p>
          <a:p>
            <a:pPr marL="0" indent="0">
              <a:buNone/>
            </a:pPr>
            <a:r>
              <a:rPr lang="nb-NO" sz="2600" smtClean="0"/>
              <a:t>Den viser ulike typer bilag og hvordan de føres, samt balanse- og resultatregnskap. </a:t>
            </a:r>
            <a:endParaRPr lang="nb-NO" sz="2600"/>
          </a:p>
          <a:p>
            <a:pPr marL="0" indent="0">
              <a:buNone/>
            </a:pPr>
            <a:endParaRPr lang="nb-NO" sz="2600" smtClean="0"/>
          </a:p>
          <a:p>
            <a:pPr marL="0" indent="0">
              <a:buNone/>
            </a:pPr>
            <a:r>
              <a:rPr lang="nb-NO" sz="2600" smtClean="0"/>
              <a:t>Filmen er delt inn i kapitler slik at du kan se det som er mest relevant for deg.</a:t>
            </a:r>
          </a:p>
        </p:txBody>
      </p:sp>
    </p:spTree>
    <p:extLst>
      <p:ext uri="{BB962C8B-B14F-4D97-AF65-F5344CB8AC3E}">
        <p14:creationId xmlns:p14="http://schemas.microsoft.com/office/powerpoint/2010/main" val="1003536914"/>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Oppgave 5 - </a:t>
            </a:r>
            <a:r>
              <a:rPr lang="nb-NO" b="1" smtClean="0"/>
              <a:t>Bankavstemming</a:t>
            </a:r>
            <a:endParaRPr lang="nb-NO" b="1"/>
          </a:p>
        </p:txBody>
      </p:sp>
      <p:sp>
        <p:nvSpPr>
          <p:cNvPr id="3" name="Plassholder for innhold 2"/>
          <p:cNvSpPr>
            <a:spLocks noGrp="1"/>
          </p:cNvSpPr>
          <p:nvPr>
            <p:ph idx="1"/>
          </p:nvPr>
        </p:nvSpPr>
        <p:spPr/>
        <p:txBody>
          <a:bodyPr>
            <a:normAutofit/>
          </a:bodyPr>
          <a:lstStyle/>
          <a:p>
            <a:pPr marL="0" indent="0">
              <a:buNone/>
            </a:pPr>
            <a:r>
              <a:rPr lang="nb-NO" sz="2200" smtClean="0"/>
              <a:t>Du har nå ført alle bilagene, og nå </a:t>
            </a:r>
            <a:r>
              <a:rPr lang="nb-NO" sz="2200"/>
              <a:t>skal du avstemme bankkontoen. </a:t>
            </a:r>
            <a:r>
              <a:rPr lang="nb-NO" sz="2200" smtClean="0"/>
              <a:t>På de neste sidene finner du kontoutskrift for UB-en, samt det som er lagt inn på bank.</a:t>
            </a:r>
          </a:p>
          <a:p>
            <a:pPr marL="0" indent="0">
              <a:buNone/>
            </a:pPr>
            <a:endParaRPr lang="nb-NO" sz="2200" smtClean="0"/>
          </a:p>
          <a:p>
            <a:pPr marL="0" indent="0">
              <a:buNone/>
            </a:pPr>
            <a:r>
              <a:rPr lang="nb-NO" sz="2200" smtClean="0"/>
              <a:t>Du må sjekke at kontoutskriften fra banken stemmer overens med det som er bokført på kontoen </a:t>
            </a:r>
            <a:r>
              <a:rPr lang="nb-NO" sz="2200" b="1" smtClean="0"/>
              <a:t>Bank</a:t>
            </a:r>
            <a:r>
              <a:rPr lang="nb-NO" sz="2200" b="1"/>
              <a:t> </a:t>
            </a:r>
            <a:r>
              <a:rPr lang="nb-NO" sz="2200" smtClean="0"/>
              <a:t>(se regnearket på neste side). Sjekk alle beløpene opp mot kontoutskriften i regnskapet.</a:t>
            </a:r>
            <a:endParaRPr lang="nb-NO" sz="2200"/>
          </a:p>
          <a:p>
            <a:pPr marL="0" indent="0">
              <a:buNone/>
            </a:pPr>
            <a:endParaRPr lang="nb-NO" sz="2200" smtClean="0"/>
          </a:p>
          <a:p>
            <a:pPr marL="0" indent="0">
              <a:buNone/>
            </a:pPr>
            <a:r>
              <a:rPr lang="nb-NO" sz="2200" smtClean="0"/>
              <a:t>Før så inn det du har funnet i skjema for bankavstemming.</a:t>
            </a:r>
            <a:endParaRPr lang="nb-NO" sz="2200"/>
          </a:p>
          <a:p>
            <a:pPr marL="0" indent="0">
              <a:buNone/>
            </a:pPr>
            <a:endParaRPr lang="nb-NO" sz="2200">
              <a:solidFill>
                <a:srgbClr val="00B050"/>
              </a:solidFill>
            </a:endParaRPr>
          </a:p>
        </p:txBody>
      </p:sp>
    </p:spTree>
    <p:extLst>
      <p:ext uri="{BB962C8B-B14F-4D97-AF65-F5344CB8AC3E}">
        <p14:creationId xmlns:p14="http://schemas.microsoft.com/office/powerpoint/2010/main" val="42412757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Regnskap – kontoen </a:t>
            </a:r>
            <a:r>
              <a:rPr lang="nb-NO" b="1" smtClean="0"/>
              <a:t>Bank</a:t>
            </a:r>
            <a:endParaRPr lang="nb-NO" b="1"/>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2335949916"/>
              </p:ext>
            </p:extLst>
          </p:nvPr>
        </p:nvGraphicFramePr>
        <p:xfrm>
          <a:off x="1121434" y="1858169"/>
          <a:ext cx="5565116" cy="2971800"/>
        </p:xfrm>
        <a:graphic>
          <a:graphicData uri="http://schemas.openxmlformats.org/drawingml/2006/table">
            <a:tbl>
              <a:tblPr/>
              <a:tblGrid>
                <a:gridCol w="1095555">
                  <a:extLst>
                    <a:ext uri="{9D8B030D-6E8A-4147-A177-3AD203B41FA5}">
                      <a16:colId xmlns:a16="http://schemas.microsoft.com/office/drawing/2014/main" val="20000"/>
                    </a:ext>
                  </a:extLst>
                </a:gridCol>
                <a:gridCol w="629728">
                  <a:extLst>
                    <a:ext uri="{9D8B030D-6E8A-4147-A177-3AD203B41FA5}">
                      <a16:colId xmlns:a16="http://schemas.microsoft.com/office/drawing/2014/main" val="20001"/>
                    </a:ext>
                  </a:extLst>
                </a:gridCol>
                <a:gridCol w="1923321">
                  <a:extLst>
                    <a:ext uri="{9D8B030D-6E8A-4147-A177-3AD203B41FA5}">
                      <a16:colId xmlns:a16="http://schemas.microsoft.com/office/drawing/2014/main" val="20002"/>
                    </a:ext>
                  </a:extLst>
                </a:gridCol>
                <a:gridCol w="479128">
                  <a:extLst>
                    <a:ext uri="{9D8B030D-6E8A-4147-A177-3AD203B41FA5}">
                      <a16:colId xmlns:a16="http://schemas.microsoft.com/office/drawing/2014/main" val="20003"/>
                    </a:ext>
                  </a:extLst>
                </a:gridCol>
                <a:gridCol w="479128">
                  <a:extLst>
                    <a:ext uri="{9D8B030D-6E8A-4147-A177-3AD203B41FA5}">
                      <a16:colId xmlns:a16="http://schemas.microsoft.com/office/drawing/2014/main" val="20004"/>
                    </a:ext>
                  </a:extLst>
                </a:gridCol>
                <a:gridCol w="479128">
                  <a:extLst>
                    <a:ext uri="{9D8B030D-6E8A-4147-A177-3AD203B41FA5}">
                      <a16:colId xmlns:a16="http://schemas.microsoft.com/office/drawing/2014/main" val="20005"/>
                    </a:ext>
                  </a:extLst>
                </a:gridCol>
                <a:gridCol w="479128">
                  <a:extLst>
                    <a:ext uri="{9D8B030D-6E8A-4147-A177-3AD203B41FA5}">
                      <a16:colId xmlns:a16="http://schemas.microsoft.com/office/drawing/2014/main" val="20006"/>
                    </a:ext>
                  </a:extLst>
                </a:gridCol>
              </a:tblGrid>
              <a:tr h="323850">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gridSpan="2">
                  <a:txBody>
                    <a:bodyPr/>
                    <a:lstStyle/>
                    <a:p>
                      <a:pPr algn="ctr" fontAlgn="b"/>
                      <a:r>
                        <a:rPr lang="nb-NO" sz="1000" b="1" i="0" u="none" strike="noStrike">
                          <a:effectLst/>
                          <a:latin typeface="Arial"/>
                        </a:rPr>
                        <a:t>Kasse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nb-NO"/>
                    </a:p>
                  </a:txBody>
                  <a:tcPr/>
                </a:tc>
                <a:tc gridSpan="2">
                  <a:txBody>
                    <a:bodyPr/>
                    <a:lstStyle/>
                    <a:p>
                      <a:pPr algn="ctr" fontAlgn="b"/>
                      <a:r>
                        <a:rPr lang="nb-NO" sz="1000" b="1" i="0" u="none" strike="noStrike">
                          <a:effectLst/>
                          <a:latin typeface="Arial"/>
                        </a:rPr>
                        <a:t>Bank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99CCFF"/>
                    </a:solidFill>
                  </a:tcPr>
                </a:tc>
                <a:tc hMerge="1">
                  <a:txBody>
                    <a:bodyPr/>
                    <a:lstStyle/>
                    <a:p>
                      <a:endParaRPr lang="nb-NO"/>
                    </a:p>
                  </a:txBody>
                  <a:tcPr/>
                </a:tc>
                <a:extLst>
                  <a:ext uri="{0D108BD9-81ED-4DB2-BD59-A6C34878D82A}">
                    <a16:rowId xmlns:a16="http://schemas.microsoft.com/office/drawing/2014/main" val="10000"/>
                  </a:ext>
                </a:extLst>
              </a:tr>
              <a:tr h="381000">
                <a:tc>
                  <a:txBody>
                    <a:bodyPr/>
                    <a:lstStyle/>
                    <a:p>
                      <a:pPr algn="r" fontAlgn="b"/>
                      <a:r>
                        <a:rPr lang="nb-NO" sz="1000" b="1" i="0" u="none" strike="noStrike">
                          <a:effectLst/>
                          <a:latin typeface="Arial"/>
                        </a:rPr>
                        <a:t>Bilag</a:t>
                      </a:r>
                    </a:p>
                  </a:txBody>
                  <a:tcPr marL="0" marR="0" marT="0" marB="0" vert="vert27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Dato</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Tekst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nb-NO" sz="1000" b="1" i="0" u="none" strike="noStrike">
                          <a:effectLst/>
                          <a:latin typeface="Arial"/>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nb-NO" sz="1000" b="1" i="0" u="none" strike="noStrike">
                          <a:effectLst/>
                          <a:latin typeface="Arial"/>
                        </a:rPr>
                        <a:t>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ctr" fontAlgn="b"/>
                      <a:r>
                        <a:rPr lang="nb-NO" sz="1000" b="1" i="0" u="none" strike="noStrike">
                          <a:effectLst/>
                          <a:latin typeface="Arial"/>
                        </a:rPr>
                        <a:t>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ctr" fontAlgn="b"/>
                      <a:r>
                        <a:rPr lang="nb-NO" sz="1000" b="1" i="0" u="none" strike="noStrike">
                          <a:effectLst/>
                          <a:latin typeface="Arial"/>
                        </a:rPr>
                        <a:t>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1"/>
                  </a:ext>
                </a:extLst>
              </a:tr>
              <a:tr h="161925">
                <a:tc>
                  <a:txBody>
                    <a:bodyPr/>
                    <a:lstStyle/>
                    <a:p>
                      <a:pPr algn="l" fontAlgn="b"/>
                      <a:r>
                        <a:rPr lang="nb-NO" sz="1000" b="0" i="0" u="none" strike="noStrike">
                          <a:effectLst/>
                          <a:latin typeface="Arial"/>
                        </a:rPr>
                        <a:t>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03.09.2010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Solgt andeler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2"/>
                  </a:ext>
                </a:extLst>
              </a:tr>
              <a:tr h="161925">
                <a:tc>
                  <a:txBody>
                    <a:bodyPr/>
                    <a:lstStyle/>
                    <a:p>
                      <a:pPr algn="l" fontAlgn="b"/>
                      <a:r>
                        <a:rPr lang="nb-NO" sz="1000" b="0" i="0" u="none" strike="noStrike">
                          <a:effectLst/>
                          <a:latin typeface="Arial"/>
                        </a:rPr>
                        <a:t>2</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07.09.2010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Faktura rg.avgift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3"/>
                  </a:ext>
                </a:extLst>
              </a:tr>
              <a:tr h="161925">
                <a:tc>
                  <a:txBody>
                    <a:bodyPr/>
                    <a:lstStyle/>
                    <a:p>
                      <a:pPr algn="l" fontAlgn="b"/>
                      <a:r>
                        <a:rPr lang="nb-NO" sz="1000" b="0" i="0" u="none" strike="noStrike">
                          <a:effectLst/>
                          <a:latin typeface="Arial"/>
                        </a:rPr>
                        <a:t>3</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02.10.2010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Betalt reg.avgift</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4"/>
                  </a:ext>
                </a:extLst>
              </a:tr>
              <a:tr h="161925">
                <a:tc>
                  <a:txBody>
                    <a:bodyPr/>
                    <a:lstStyle/>
                    <a:p>
                      <a:pPr algn="l" fontAlgn="b"/>
                      <a:r>
                        <a:rPr lang="nb-NO" sz="1000" b="0" i="0" u="none" strike="noStrike">
                          <a:effectLst/>
                          <a:latin typeface="Arial"/>
                        </a:rPr>
                        <a:t>4</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08.10.2010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Sponsor bank</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nb-NO" sz="1000" b="0" i="0" u="none" strike="noStrike">
                          <a:effectLst/>
                          <a:latin typeface="Arial"/>
                        </a:rPr>
                        <a:t>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5"/>
                  </a:ext>
                </a:extLst>
              </a:tr>
              <a:tr h="161925">
                <a:tc>
                  <a:txBody>
                    <a:bodyPr/>
                    <a:lstStyle/>
                    <a:p>
                      <a:pPr algn="l" fontAlgn="b"/>
                      <a:r>
                        <a:rPr lang="nb-NO" sz="1000" b="0" i="0" u="none" strike="noStrike">
                          <a:effectLst/>
                          <a:latin typeface="Arial"/>
                        </a:rPr>
                        <a:t>5</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07.11.2010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Kjøp rammer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6"/>
                  </a:ext>
                </a:extLst>
              </a:tr>
              <a:tr h="161925">
                <a:tc>
                  <a:txBody>
                    <a:bodyPr/>
                    <a:lstStyle/>
                    <a:p>
                      <a:pPr algn="l" fontAlgn="b"/>
                      <a:r>
                        <a:rPr lang="nb-NO" sz="1000" b="0" i="0" u="none" strike="noStrike">
                          <a:effectLst/>
                          <a:latin typeface="Arial"/>
                        </a:rPr>
                        <a:t>6</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11.11.2010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Betalt utlegg Anja</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effectLst/>
                          <a:latin typeface="Arial"/>
                        </a:rPr>
                        <a:t>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7"/>
                  </a:ext>
                </a:extLst>
              </a:tr>
              <a:tr h="161925">
                <a:tc>
                  <a:txBody>
                    <a:bodyPr/>
                    <a:lstStyle/>
                    <a:p>
                      <a:pPr algn="l" fontAlgn="b"/>
                      <a:r>
                        <a:rPr lang="nb-NO" sz="1000" b="0" i="0" u="none" strike="noStrike">
                          <a:effectLst/>
                          <a:latin typeface="Arial"/>
                        </a:rPr>
                        <a:t>7</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27.11.2010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Julefotografering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2200,00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8"/>
                  </a:ext>
                </a:extLst>
              </a:tr>
              <a:tr h="161925">
                <a:tc>
                  <a:txBody>
                    <a:bodyPr/>
                    <a:lstStyle/>
                    <a:p>
                      <a:pPr algn="l" fontAlgn="b"/>
                      <a:r>
                        <a:rPr lang="nb-NO" sz="1000" b="0" i="0" u="none" strike="noStrike">
                          <a:effectLst/>
                          <a:latin typeface="Arial"/>
                        </a:rPr>
                        <a:t>8</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08.12.2010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Foto Stange vgs</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09"/>
                  </a:ext>
                </a:extLst>
              </a:tr>
              <a:tr h="161925">
                <a:tc>
                  <a:txBody>
                    <a:bodyPr/>
                    <a:lstStyle/>
                    <a:p>
                      <a:pPr algn="l" fontAlgn="b"/>
                      <a:r>
                        <a:rPr lang="nb-NO" sz="1000" b="0" i="0" u="none" strike="noStrike">
                          <a:effectLst/>
                          <a:latin typeface="Arial"/>
                        </a:rPr>
                        <a:t>9</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29.12.2010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Betaling foto Stange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nb-NO" sz="1000" b="0" i="0" u="none" strike="noStrike">
                          <a:effectLst/>
                          <a:latin typeface="Arial"/>
                        </a:rPr>
                        <a:t>1000,00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0"/>
                  </a:ext>
                </a:extLst>
              </a:tr>
              <a:tr h="161925">
                <a:tc>
                  <a:txBody>
                    <a:bodyPr/>
                    <a:lstStyle/>
                    <a:p>
                      <a:pPr algn="l" fontAlgn="b"/>
                      <a:r>
                        <a:rPr lang="nb-NO" sz="1000" b="0" i="0" u="none" strike="noStrike">
                          <a:effectLst/>
                          <a:latin typeface="Arial"/>
                        </a:rPr>
                        <a:t>10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14.03.2011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Sjokolade stand</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effectLst/>
                          <a:latin typeface="Arial"/>
                        </a:rPr>
                        <a:t>89,00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1"/>
                  </a:ext>
                </a:extLst>
              </a:tr>
              <a:tr h="161925">
                <a:tc>
                  <a:txBody>
                    <a:bodyPr/>
                    <a:lstStyle/>
                    <a:p>
                      <a:pPr algn="l" fontAlgn="b"/>
                      <a:r>
                        <a:rPr lang="nb-NO" sz="1000" b="0" i="0" u="none" strike="noStrike">
                          <a:effectLst/>
                          <a:latin typeface="Arial"/>
                        </a:rPr>
                        <a:t>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14.03.2011</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Varetelling</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2"/>
                  </a:ext>
                </a:extLst>
              </a:tr>
              <a:tr h="161925">
                <a:tc>
                  <a:txBody>
                    <a:bodyPr/>
                    <a:lstStyle/>
                    <a:p>
                      <a:pPr algn="l" fontAlgn="b"/>
                      <a:r>
                        <a:rPr lang="nb-NO" sz="1000" b="1" i="0" u="none" strike="noStrike">
                          <a:effectLst/>
                          <a:latin typeface="Arial"/>
                        </a:rPr>
                        <a:t>Summer konti</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effectLst/>
                          <a:latin typeface="Arial"/>
                        </a:rPr>
                        <a:t>89,00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nb-NO" sz="1000" b="0" i="0" u="none" strike="noStrike">
                          <a:effectLst/>
                          <a:latin typeface="Arial"/>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effectLst/>
                          <a:latin typeface="Arial"/>
                        </a:rPr>
                        <a:t>200,00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3"/>
                  </a:ext>
                </a:extLst>
              </a:tr>
              <a:tr h="161925">
                <a:tc>
                  <a:txBody>
                    <a:bodyPr/>
                    <a:lstStyle/>
                    <a:p>
                      <a:pPr algn="l" fontAlgn="b"/>
                      <a:r>
                        <a:rPr lang="nb-NO" sz="1000" b="1" i="0" u="none" strike="noStrike">
                          <a:effectLst/>
                          <a:latin typeface="Arial"/>
                        </a:rPr>
                        <a:t>Overført balanse</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solidFill>
                            <a:srgbClr val="FF0000"/>
                          </a:solidFill>
                          <a:effectLst/>
                          <a:latin typeface="Arial"/>
                        </a:rPr>
                        <a:t>2411,00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l" fontAlgn="b"/>
                      <a:r>
                        <a:rPr lang="nb-NO" sz="1000" b="0"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solidFill>
                            <a:srgbClr val="FF0000"/>
                          </a:solidFill>
                          <a:effectLst/>
                          <a:latin typeface="Arial"/>
                        </a:rPr>
                        <a:t>1300,00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4"/>
                  </a:ext>
                </a:extLst>
              </a:tr>
              <a:tr h="161925">
                <a:tc>
                  <a:txBody>
                    <a:bodyPr/>
                    <a:lstStyle/>
                    <a:p>
                      <a:pPr algn="l" fontAlgn="b"/>
                      <a:r>
                        <a:rPr lang="nb-NO" sz="1000" b="1" i="0" u="none" strike="noStrike">
                          <a:effectLst/>
                          <a:latin typeface="Arial"/>
                        </a:rPr>
                        <a:t>Summer</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b"/>
                      <a:r>
                        <a:rPr lang="nb-NO" sz="1000" b="1" i="0" u="none" strike="noStrike">
                          <a:effectLst/>
                          <a:latin typeface="Arial"/>
                        </a:rPr>
                        <a:t> </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nb-NO" sz="1000" b="0" i="0" u="none" strike="noStrike">
                          <a:effectLst/>
                          <a:latin typeface="Arial"/>
                        </a:rPr>
                        <a:t>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effectLst/>
                          <a:latin typeface="Arial"/>
                        </a:rPr>
                        <a:t>2500,00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tc>
                  <a:txBody>
                    <a:bodyPr/>
                    <a:lstStyle/>
                    <a:p>
                      <a:pPr algn="r" fontAlgn="b"/>
                      <a:r>
                        <a:rPr lang="nb-NO" sz="1000" b="0" i="0" u="none" strike="noStrike">
                          <a:effectLst/>
                          <a:latin typeface="Arial"/>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FF99"/>
                    </a:solidFill>
                  </a:tcPr>
                </a:tc>
                <a:tc>
                  <a:txBody>
                    <a:bodyPr/>
                    <a:lstStyle/>
                    <a:p>
                      <a:pPr algn="r" fontAlgn="b"/>
                      <a:r>
                        <a:rPr lang="nb-NO" sz="1000" b="0" i="0" u="none" strike="noStrike">
                          <a:effectLst/>
                          <a:latin typeface="Arial"/>
                        </a:rPr>
                        <a:t>1500,00</a:t>
                      </a:r>
                    </a:p>
                  </a:txBody>
                  <a:tcPr marL="0" marR="0" marT="0"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CFFCC"/>
                    </a:solidFill>
                  </a:tcPr>
                </a:tc>
                <a:extLst>
                  <a:ext uri="{0D108BD9-81ED-4DB2-BD59-A6C34878D82A}">
                    <a16:rowId xmlns:a16="http://schemas.microsoft.com/office/drawing/2014/main" val="10015"/>
                  </a:ext>
                </a:extLst>
              </a:tr>
            </a:tbl>
          </a:graphicData>
        </a:graphic>
      </p:graphicFrame>
      <p:sp>
        <p:nvSpPr>
          <p:cNvPr id="5" name="Avrundet rektangel 4"/>
          <p:cNvSpPr/>
          <p:nvPr/>
        </p:nvSpPr>
        <p:spPr>
          <a:xfrm>
            <a:off x="5736566" y="1858169"/>
            <a:ext cx="949984" cy="3033008"/>
          </a:xfrm>
          <a:prstGeom prst="roundRect">
            <a:avLst/>
          </a:prstGeom>
          <a:noFill/>
          <a:ln w="22225">
            <a:solidFill>
              <a:srgbClr val="FF0000"/>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nb-NO"/>
          </a:p>
        </p:txBody>
      </p:sp>
    </p:spTree>
    <p:extLst>
      <p:ext uri="{BB962C8B-B14F-4D97-AF65-F5344CB8AC3E}">
        <p14:creationId xmlns:p14="http://schemas.microsoft.com/office/powerpoint/2010/main" val="3221412236"/>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Bankutskrift</a:t>
            </a:r>
            <a:endParaRPr lang="nb-NO"/>
          </a:p>
        </p:txBody>
      </p:sp>
      <p:sp>
        <p:nvSpPr>
          <p:cNvPr id="3" name="Plassholder for innhold 2"/>
          <p:cNvSpPr>
            <a:spLocks noGrp="1"/>
          </p:cNvSpPr>
          <p:nvPr>
            <p:ph idx="1"/>
          </p:nvPr>
        </p:nvSpPr>
        <p:spPr/>
        <p:txBody>
          <a:bodyPr/>
          <a:lstStyle/>
          <a:p>
            <a:endParaRPr lang="nb-NO"/>
          </a:p>
        </p:txBody>
      </p:sp>
      <p:graphicFrame>
        <p:nvGraphicFramePr>
          <p:cNvPr id="5" name="Objekt 4"/>
          <p:cNvGraphicFramePr>
            <a:graphicFrameLocks noChangeAspect="1"/>
          </p:cNvGraphicFramePr>
          <p:nvPr>
            <p:extLst>
              <p:ext uri="{D42A27DB-BD31-4B8C-83A1-F6EECF244321}">
                <p14:modId xmlns:p14="http://schemas.microsoft.com/office/powerpoint/2010/main" val="3293445726"/>
              </p:ext>
            </p:extLst>
          </p:nvPr>
        </p:nvGraphicFramePr>
        <p:xfrm>
          <a:off x="347663" y="1402871"/>
          <a:ext cx="8448675" cy="4914900"/>
        </p:xfrm>
        <a:graphic>
          <a:graphicData uri="http://schemas.openxmlformats.org/presentationml/2006/ole">
            <mc:AlternateContent xmlns:mc="http://schemas.openxmlformats.org/markup-compatibility/2006">
              <mc:Choice xmlns:v="urn:schemas-microsoft-com:vml" Requires="v">
                <p:oleObj spid="_x0000_s6215" name="Regneark" r:id="rId3" imgW="8448770" imgH="4914900" progId="Excel.Sheet.8">
                  <p:embed/>
                </p:oleObj>
              </mc:Choice>
              <mc:Fallback>
                <p:oleObj name="Regneark" r:id="rId3" imgW="8448770" imgH="4914900" progId="Excel.Sheet.8">
                  <p:embed/>
                  <p:pic>
                    <p:nvPicPr>
                      <p:cNvPr id="0" name=""/>
                      <p:cNvPicPr/>
                      <p:nvPr/>
                    </p:nvPicPr>
                    <p:blipFill>
                      <a:blip r:embed="rId4"/>
                      <a:stretch>
                        <a:fillRect/>
                      </a:stretch>
                    </p:blipFill>
                    <p:spPr>
                      <a:xfrm>
                        <a:off x="347663" y="1402871"/>
                        <a:ext cx="8448675" cy="4914900"/>
                      </a:xfrm>
                      <a:prstGeom prst="rect">
                        <a:avLst/>
                      </a:prstGeom>
                    </p:spPr>
                  </p:pic>
                </p:oleObj>
              </mc:Fallback>
            </mc:AlternateContent>
          </a:graphicData>
        </a:graphic>
      </p:graphicFrame>
    </p:spTree>
    <p:extLst>
      <p:ext uri="{BB962C8B-B14F-4D97-AF65-F5344CB8AC3E}">
        <p14:creationId xmlns:p14="http://schemas.microsoft.com/office/powerpoint/2010/main" val="2461715770"/>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Skjema for bankavstemming</a:t>
            </a:r>
            <a:endParaRPr lang="nb-NO"/>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343846140"/>
              </p:ext>
            </p:extLst>
          </p:nvPr>
        </p:nvGraphicFramePr>
        <p:xfrm>
          <a:off x="1143000" y="1667669"/>
          <a:ext cx="6858000" cy="4391025"/>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tblGrid>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0"/>
                  </a:ext>
                </a:extLst>
              </a:tr>
              <a:tr h="257175">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gridSpan="3">
                  <a:txBody>
                    <a:bodyPr/>
                    <a:lstStyle/>
                    <a:p>
                      <a:pPr algn="l" fontAlgn="b"/>
                      <a:r>
                        <a:rPr lang="nb-NO" sz="1600" b="1" u="none" strike="noStrike">
                          <a:effectLst/>
                        </a:rPr>
                        <a:t>BANKAVSTEMMING</a:t>
                      </a:r>
                      <a:endParaRPr lang="nb-NO" sz="16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a:txBody>
                    <a:bodyPr/>
                    <a:lstStyle/>
                    <a:p>
                      <a:pPr algn="l" fontAlgn="b"/>
                      <a:r>
                        <a:rPr lang="nb-NO" sz="1600" u="none" strike="noStrike">
                          <a:effectLst/>
                        </a:rPr>
                        <a:t> </a:t>
                      </a:r>
                      <a:endParaRPr lang="nb-NO" sz="1600" b="0" i="0" u="none" strike="noStrike">
                        <a:effectLst/>
                        <a:latin typeface="Arial"/>
                      </a:endParaRPr>
                    </a:p>
                  </a:txBody>
                  <a:tcPr marL="0" marR="0" marT="0" marB="0" anchor="b"/>
                </a:tc>
                <a:tc>
                  <a:txBody>
                    <a:bodyPr/>
                    <a:lstStyle/>
                    <a:p>
                      <a:pPr algn="l" fontAlgn="b"/>
                      <a:r>
                        <a:rPr lang="nb-NO" sz="1600" u="none" strike="noStrike">
                          <a:effectLst/>
                        </a:rPr>
                        <a:t> </a:t>
                      </a:r>
                      <a:endParaRPr lang="nb-NO" sz="1600" b="0" i="0" u="none" strike="noStrike">
                        <a:effectLst/>
                        <a:latin typeface="Arial"/>
                      </a:endParaRPr>
                    </a:p>
                  </a:txBody>
                  <a:tcPr marL="0" marR="0" marT="0" marB="0" anchor="b"/>
                </a:tc>
                <a:extLst>
                  <a:ext uri="{0D108BD9-81ED-4DB2-BD59-A6C34878D82A}">
                    <a16:rowId xmlns:a16="http://schemas.microsoft.com/office/drawing/2014/main" val="10001"/>
                  </a:ext>
                </a:extLst>
              </a:tr>
              <a:tr h="200025">
                <a:tc gridSpan="7">
                  <a:txBody>
                    <a:bodyPr/>
                    <a:lstStyle/>
                    <a:p>
                      <a:pPr algn="l" fontAlgn="b"/>
                      <a:r>
                        <a:rPr lang="nb-NO" sz="1200" u="none" strike="noStrike">
                          <a:effectLst/>
                        </a:rPr>
                        <a:t>(Kontroll av at faktisk bankbeholdning stemmer med bokført bankbeholdning)</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2"/>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3"/>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4"/>
                  </a:ext>
                </a:extLst>
              </a:tr>
              <a:tr h="200025">
                <a:tc gridSpan="3">
                  <a:txBody>
                    <a:bodyPr/>
                    <a:lstStyle/>
                    <a:p>
                      <a:pPr algn="l" fontAlgn="b"/>
                      <a:r>
                        <a:rPr lang="nb-NO" sz="1200" u="none" strike="noStrike">
                          <a:effectLst/>
                        </a:rPr>
                        <a:t>Kontrollen gjelder kontonr: </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5"/>
                  </a:ext>
                </a:extLst>
              </a:tr>
              <a:tr h="33337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6"/>
                  </a:ext>
                </a:extLst>
              </a:tr>
              <a:tr h="200025">
                <a:tc gridSpan="3">
                  <a:txBody>
                    <a:bodyPr/>
                    <a:lstStyle/>
                    <a:p>
                      <a:pPr algn="l" fontAlgn="b"/>
                      <a:r>
                        <a:rPr lang="nb-NO" sz="1200" u="none" strike="noStrike">
                          <a:effectLst/>
                        </a:rPr>
                        <a:t>Saldo ifølge bankutskrift</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7"/>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8"/>
                  </a:ext>
                </a:extLst>
              </a:tr>
              <a:tr h="200025">
                <a:tc gridSpan="2">
                  <a:txBody>
                    <a:bodyPr/>
                    <a:lstStyle/>
                    <a:p>
                      <a:pPr algn="l" fontAlgn="b"/>
                      <a:r>
                        <a:rPr lang="nb-NO" sz="1200" u="none" strike="noStrike">
                          <a:effectLst/>
                        </a:rPr>
                        <a:t>Saldo ifølge regnskap</a:t>
                      </a:r>
                      <a:endParaRPr lang="nb-NO" sz="1200" b="1" i="0" u="none" strike="noStrike">
                        <a:effectLst/>
                        <a:latin typeface="Times New Roman"/>
                      </a:endParaRPr>
                    </a:p>
                  </a:txBody>
                  <a:tcPr marL="0" marR="0" marT="0" marB="0" anchor="b"/>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9"/>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0"/>
                  </a:ext>
                </a:extLst>
              </a:tr>
              <a:tr h="200025">
                <a:tc>
                  <a:txBody>
                    <a:bodyPr/>
                    <a:lstStyle/>
                    <a:p>
                      <a:pPr algn="l" fontAlgn="b"/>
                      <a:r>
                        <a:rPr lang="nb-NO" sz="1200" u="none" strike="noStrike">
                          <a:effectLst/>
                        </a:rPr>
                        <a:t>Differanse</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1"/>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2"/>
                  </a:ext>
                </a:extLst>
              </a:tr>
              <a:tr h="200025">
                <a:tc gridSpan="3">
                  <a:txBody>
                    <a:bodyPr/>
                    <a:lstStyle/>
                    <a:p>
                      <a:pPr algn="l" fontAlgn="b"/>
                      <a:r>
                        <a:rPr lang="nb-NO" sz="1200" u="none" strike="noStrike">
                          <a:effectLst/>
                        </a:rPr>
                        <a:t>Forklaring på differanse</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3"/>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4"/>
                  </a:ext>
                </a:extLst>
              </a:tr>
              <a:tr h="200025">
                <a:tc gridSpan="4">
                  <a:txBody>
                    <a:bodyPr/>
                    <a:lstStyle/>
                    <a:p>
                      <a:pPr algn="l" fontAlgn="b"/>
                      <a:r>
                        <a:rPr lang="nb-NO" sz="1200" u="none" strike="noStrike">
                          <a:effectLst/>
                        </a:rPr>
                        <a:t>+ uttak ikke bokført men ført av bank</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5"/>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6"/>
                  </a:ext>
                </a:extLst>
              </a:tr>
              <a:tr h="200025">
                <a:tc gridSpan="4">
                  <a:txBody>
                    <a:bodyPr/>
                    <a:lstStyle/>
                    <a:p>
                      <a:pPr algn="l" fontAlgn="b"/>
                      <a:r>
                        <a:rPr lang="nb-NO" sz="1200" u="none" strike="noStrike">
                          <a:effectLst/>
                        </a:rPr>
                        <a:t>- innskudd ikke bokført, men ført av bank</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7"/>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8"/>
                  </a:ext>
                </a:extLst>
              </a:tr>
              <a:tr h="200025">
                <a:tc gridSpan="2">
                  <a:txBody>
                    <a:bodyPr/>
                    <a:lstStyle/>
                    <a:p>
                      <a:pPr algn="l" fontAlgn="b"/>
                      <a:r>
                        <a:rPr lang="nb-NO" sz="1200" u="none" strike="noStrike">
                          <a:effectLst/>
                        </a:rPr>
                        <a:t>Uforklart differanse</a:t>
                      </a:r>
                      <a:endParaRPr lang="nb-NO" sz="1200" b="1" i="0" u="none" strike="noStrike">
                        <a:effectLst/>
                        <a:latin typeface="Times New Roman"/>
                      </a:endParaRPr>
                    </a:p>
                  </a:txBody>
                  <a:tcPr marL="0" marR="0" marT="0" marB="0" anchor="b"/>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9"/>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20"/>
                  </a:ext>
                </a:extLst>
              </a:tr>
            </a:tbl>
          </a:graphicData>
        </a:graphic>
      </p:graphicFrame>
      <p:sp>
        <p:nvSpPr>
          <p:cNvPr id="6" name="TekstSylinder 7"/>
          <p:cNvSpPr txBox="1"/>
          <p:nvPr/>
        </p:nvSpPr>
        <p:spPr>
          <a:xfrm>
            <a:off x="3676650" y="2859088"/>
            <a:ext cx="3362325" cy="2190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sz="1400"/>
          </a:p>
        </p:txBody>
      </p:sp>
      <p:sp>
        <p:nvSpPr>
          <p:cNvPr id="7" name="TekstSylinder 8"/>
          <p:cNvSpPr txBox="1"/>
          <p:nvPr/>
        </p:nvSpPr>
        <p:spPr>
          <a:xfrm>
            <a:off x="5362575" y="3478213"/>
            <a:ext cx="1685925"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sz="1100"/>
          </a:p>
        </p:txBody>
      </p:sp>
      <p:sp>
        <p:nvSpPr>
          <p:cNvPr id="8" name="TekstSylinder 9"/>
          <p:cNvSpPr txBox="1"/>
          <p:nvPr/>
        </p:nvSpPr>
        <p:spPr>
          <a:xfrm>
            <a:off x="5381625" y="3859213"/>
            <a:ext cx="1657350"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sz="1100"/>
          </a:p>
        </p:txBody>
      </p:sp>
      <p:sp>
        <p:nvSpPr>
          <p:cNvPr id="9" name="TekstSylinder 10"/>
          <p:cNvSpPr txBox="1"/>
          <p:nvPr/>
        </p:nvSpPr>
        <p:spPr>
          <a:xfrm>
            <a:off x="5381625" y="4192588"/>
            <a:ext cx="1657350"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sz="1100"/>
          </a:p>
        </p:txBody>
      </p:sp>
      <p:sp>
        <p:nvSpPr>
          <p:cNvPr id="10" name="TekstSylinder 11"/>
          <p:cNvSpPr txBox="1"/>
          <p:nvPr/>
        </p:nvSpPr>
        <p:spPr>
          <a:xfrm>
            <a:off x="5381625" y="4926013"/>
            <a:ext cx="1666875"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a:p>
        </p:txBody>
      </p:sp>
      <p:sp>
        <p:nvSpPr>
          <p:cNvPr id="11" name="TekstSylinder 12"/>
          <p:cNvSpPr txBox="1"/>
          <p:nvPr/>
        </p:nvSpPr>
        <p:spPr>
          <a:xfrm>
            <a:off x="5410200" y="5326063"/>
            <a:ext cx="1619250"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a:p>
        </p:txBody>
      </p:sp>
      <p:sp>
        <p:nvSpPr>
          <p:cNvPr id="12" name="TekstSylinder 13"/>
          <p:cNvSpPr txBox="1"/>
          <p:nvPr/>
        </p:nvSpPr>
        <p:spPr>
          <a:xfrm>
            <a:off x="5400675" y="5735638"/>
            <a:ext cx="1628775"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a:p>
        </p:txBody>
      </p:sp>
    </p:spTree>
    <p:extLst>
      <p:ext uri="{BB962C8B-B14F-4D97-AF65-F5344CB8AC3E}">
        <p14:creationId xmlns:p14="http://schemas.microsoft.com/office/powerpoint/2010/main" val="428654013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Oppgave 5 - fasit</a:t>
            </a:r>
            <a:endParaRPr lang="nb-NO"/>
          </a:p>
        </p:txBody>
      </p:sp>
      <p:graphicFrame>
        <p:nvGraphicFramePr>
          <p:cNvPr id="4" name="Plassholder for innhold 3"/>
          <p:cNvGraphicFramePr>
            <a:graphicFrameLocks noGrp="1"/>
          </p:cNvGraphicFramePr>
          <p:nvPr>
            <p:ph idx="1"/>
            <p:extLst>
              <p:ext uri="{D42A27DB-BD31-4B8C-83A1-F6EECF244321}">
                <p14:modId xmlns:p14="http://schemas.microsoft.com/office/powerpoint/2010/main" val="4292885479"/>
              </p:ext>
            </p:extLst>
          </p:nvPr>
        </p:nvGraphicFramePr>
        <p:xfrm>
          <a:off x="1143000" y="1667669"/>
          <a:ext cx="6858000" cy="4391025"/>
        </p:xfrm>
        <a:graphic>
          <a:graphicData uri="http://schemas.openxmlformats.org/drawingml/2006/table">
            <a:tbl>
              <a:tblPr>
                <a:tableStyleId>{5C22544A-7EE6-4342-B048-85BDC9FD1C3A}</a:tableStyleId>
              </a:tblPr>
              <a:tblGrid>
                <a:gridCol w="762000">
                  <a:extLst>
                    <a:ext uri="{9D8B030D-6E8A-4147-A177-3AD203B41FA5}">
                      <a16:colId xmlns:a16="http://schemas.microsoft.com/office/drawing/2014/main" val="20000"/>
                    </a:ext>
                  </a:extLst>
                </a:gridCol>
                <a:gridCol w="762000">
                  <a:extLst>
                    <a:ext uri="{9D8B030D-6E8A-4147-A177-3AD203B41FA5}">
                      <a16:colId xmlns:a16="http://schemas.microsoft.com/office/drawing/2014/main" val="20001"/>
                    </a:ext>
                  </a:extLst>
                </a:gridCol>
                <a:gridCol w="762000">
                  <a:extLst>
                    <a:ext uri="{9D8B030D-6E8A-4147-A177-3AD203B41FA5}">
                      <a16:colId xmlns:a16="http://schemas.microsoft.com/office/drawing/2014/main" val="20002"/>
                    </a:ext>
                  </a:extLst>
                </a:gridCol>
                <a:gridCol w="762000">
                  <a:extLst>
                    <a:ext uri="{9D8B030D-6E8A-4147-A177-3AD203B41FA5}">
                      <a16:colId xmlns:a16="http://schemas.microsoft.com/office/drawing/2014/main" val="20003"/>
                    </a:ext>
                  </a:extLst>
                </a:gridCol>
                <a:gridCol w="762000">
                  <a:extLst>
                    <a:ext uri="{9D8B030D-6E8A-4147-A177-3AD203B41FA5}">
                      <a16:colId xmlns:a16="http://schemas.microsoft.com/office/drawing/2014/main" val="20004"/>
                    </a:ext>
                  </a:extLst>
                </a:gridCol>
                <a:gridCol w="762000">
                  <a:extLst>
                    <a:ext uri="{9D8B030D-6E8A-4147-A177-3AD203B41FA5}">
                      <a16:colId xmlns:a16="http://schemas.microsoft.com/office/drawing/2014/main" val="20005"/>
                    </a:ext>
                  </a:extLst>
                </a:gridCol>
                <a:gridCol w="762000">
                  <a:extLst>
                    <a:ext uri="{9D8B030D-6E8A-4147-A177-3AD203B41FA5}">
                      <a16:colId xmlns:a16="http://schemas.microsoft.com/office/drawing/2014/main" val="20006"/>
                    </a:ext>
                  </a:extLst>
                </a:gridCol>
                <a:gridCol w="762000">
                  <a:extLst>
                    <a:ext uri="{9D8B030D-6E8A-4147-A177-3AD203B41FA5}">
                      <a16:colId xmlns:a16="http://schemas.microsoft.com/office/drawing/2014/main" val="20007"/>
                    </a:ext>
                  </a:extLst>
                </a:gridCol>
                <a:gridCol w="762000">
                  <a:extLst>
                    <a:ext uri="{9D8B030D-6E8A-4147-A177-3AD203B41FA5}">
                      <a16:colId xmlns:a16="http://schemas.microsoft.com/office/drawing/2014/main" val="20008"/>
                    </a:ext>
                  </a:extLst>
                </a:gridCol>
              </a:tblGrid>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0"/>
                  </a:ext>
                </a:extLst>
              </a:tr>
              <a:tr h="257175">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gridSpan="3">
                  <a:txBody>
                    <a:bodyPr/>
                    <a:lstStyle/>
                    <a:p>
                      <a:pPr algn="l" fontAlgn="b"/>
                      <a:r>
                        <a:rPr lang="nb-NO" sz="1600" b="1" u="none" strike="noStrike">
                          <a:effectLst/>
                        </a:rPr>
                        <a:t>BANKAVSTEMMING</a:t>
                      </a:r>
                      <a:endParaRPr lang="nb-NO" sz="16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a:txBody>
                    <a:bodyPr/>
                    <a:lstStyle/>
                    <a:p>
                      <a:pPr algn="l" fontAlgn="b"/>
                      <a:r>
                        <a:rPr lang="nb-NO" sz="1600" u="none" strike="noStrike">
                          <a:effectLst/>
                        </a:rPr>
                        <a:t> </a:t>
                      </a:r>
                      <a:endParaRPr lang="nb-NO" sz="1600" b="1" i="0" u="none" strike="noStrike">
                        <a:effectLst/>
                        <a:latin typeface="Times New Roman"/>
                      </a:endParaRPr>
                    </a:p>
                  </a:txBody>
                  <a:tcPr marL="0" marR="0" marT="0" marB="0" anchor="b"/>
                </a:tc>
                <a:tc>
                  <a:txBody>
                    <a:bodyPr/>
                    <a:lstStyle/>
                    <a:p>
                      <a:pPr algn="l" fontAlgn="b"/>
                      <a:r>
                        <a:rPr lang="nb-NO" sz="1600" u="none" strike="noStrike">
                          <a:effectLst/>
                        </a:rPr>
                        <a:t> </a:t>
                      </a:r>
                      <a:endParaRPr lang="nb-NO" sz="1600" b="0" i="0" u="none" strike="noStrike">
                        <a:effectLst/>
                        <a:latin typeface="Arial"/>
                      </a:endParaRPr>
                    </a:p>
                  </a:txBody>
                  <a:tcPr marL="0" marR="0" marT="0" marB="0" anchor="b"/>
                </a:tc>
                <a:tc>
                  <a:txBody>
                    <a:bodyPr/>
                    <a:lstStyle/>
                    <a:p>
                      <a:pPr algn="l" fontAlgn="b"/>
                      <a:r>
                        <a:rPr lang="nb-NO" sz="1600" u="none" strike="noStrike">
                          <a:effectLst/>
                        </a:rPr>
                        <a:t> </a:t>
                      </a:r>
                      <a:endParaRPr lang="nb-NO" sz="1600" b="0" i="0" u="none" strike="noStrike">
                        <a:effectLst/>
                        <a:latin typeface="Arial"/>
                      </a:endParaRPr>
                    </a:p>
                  </a:txBody>
                  <a:tcPr marL="0" marR="0" marT="0" marB="0" anchor="b"/>
                </a:tc>
                <a:extLst>
                  <a:ext uri="{0D108BD9-81ED-4DB2-BD59-A6C34878D82A}">
                    <a16:rowId xmlns:a16="http://schemas.microsoft.com/office/drawing/2014/main" val="10001"/>
                  </a:ext>
                </a:extLst>
              </a:tr>
              <a:tr h="200025">
                <a:tc gridSpan="7">
                  <a:txBody>
                    <a:bodyPr/>
                    <a:lstStyle/>
                    <a:p>
                      <a:pPr algn="l" fontAlgn="b"/>
                      <a:r>
                        <a:rPr lang="nb-NO" sz="1200" u="none" strike="noStrike">
                          <a:effectLst/>
                        </a:rPr>
                        <a:t>(Kontroll av at faktisk bankbeholdning stemmer med bokført bankbeholdning)</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2"/>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3"/>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4"/>
                  </a:ext>
                </a:extLst>
              </a:tr>
              <a:tr h="200025">
                <a:tc gridSpan="3">
                  <a:txBody>
                    <a:bodyPr/>
                    <a:lstStyle/>
                    <a:p>
                      <a:pPr algn="l" fontAlgn="b"/>
                      <a:r>
                        <a:rPr lang="nb-NO" sz="1200" u="none" strike="noStrike">
                          <a:effectLst/>
                        </a:rPr>
                        <a:t>Kontrollen gjelder kontonr: </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5"/>
                  </a:ext>
                </a:extLst>
              </a:tr>
              <a:tr h="33337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6"/>
                  </a:ext>
                </a:extLst>
              </a:tr>
              <a:tr h="200025">
                <a:tc gridSpan="3">
                  <a:txBody>
                    <a:bodyPr/>
                    <a:lstStyle/>
                    <a:p>
                      <a:pPr algn="l" fontAlgn="b"/>
                      <a:r>
                        <a:rPr lang="nb-NO" sz="1200" u="none" strike="noStrike">
                          <a:effectLst/>
                        </a:rPr>
                        <a:t>Saldo ifølge bankutskrift</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7"/>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8"/>
                  </a:ext>
                </a:extLst>
              </a:tr>
              <a:tr h="200025">
                <a:tc gridSpan="2">
                  <a:txBody>
                    <a:bodyPr/>
                    <a:lstStyle/>
                    <a:p>
                      <a:pPr algn="l" fontAlgn="b"/>
                      <a:r>
                        <a:rPr lang="nb-NO" sz="1200" u="none" strike="noStrike">
                          <a:effectLst/>
                        </a:rPr>
                        <a:t>Saldo ifølge regnskap</a:t>
                      </a:r>
                      <a:endParaRPr lang="nb-NO" sz="1200" b="1" i="0" u="none" strike="noStrike">
                        <a:effectLst/>
                        <a:latin typeface="Times New Roman"/>
                      </a:endParaRPr>
                    </a:p>
                  </a:txBody>
                  <a:tcPr marL="0" marR="0" marT="0" marB="0" anchor="b"/>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09"/>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0"/>
                  </a:ext>
                </a:extLst>
              </a:tr>
              <a:tr h="200025">
                <a:tc>
                  <a:txBody>
                    <a:bodyPr/>
                    <a:lstStyle/>
                    <a:p>
                      <a:pPr algn="l" fontAlgn="b"/>
                      <a:r>
                        <a:rPr lang="nb-NO" sz="1200" u="none" strike="noStrike">
                          <a:effectLst/>
                        </a:rPr>
                        <a:t>Differanse</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1"/>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2"/>
                  </a:ext>
                </a:extLst>
              </a:tr>
              <a:tr h="200025">
                <a:tc gridSpan="3">
                  <a:txBody>
                    <a:bodyPr/>
                    <a:lstStyle/>
                    <a:p>
                      <a:pPr algn="l" fontAlgn="b"/>
                      <a:r>
                        <a:rPr lang="nb-NO" sz="1200" u="none" strike="noStrike">
                          <a:effectLst/>
                        </a:rPr>
                        <a:t>Forklaring på differanse</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3"/>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4"/>
                  </a:ext>
                </a:extLst>
              </a:tr>
              <a:tr h="200025">
                <a:tc gridSpan="4">
                  <a:txBody>
                    <a:bodyPr/>
                    <a:lstStyle/>
                    <a:p>
                      <a:pPr algn="l" fontAlgn="b"/>
                      <a:r>
                        <a:rPr lang="nb-NO" sz="1200" u="none" strike="noStrike">
                          <a:effectLst/>
                        </a:rPr>
                        <a:t>+ uttak ikke bokført men ført av bank</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5"/>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6"/>
                  </a:ext>
                </a:extLst>
              </a:tr>
              <a:tr h="200025">
                <a:tc gridSpan="4">
                  <a:txBody>
                    <a:bodyPr/>
                    <a:lstStyle/>
                    <a:p>
                      <a:pPr algn="l" fontAlgn="b"/>
                      <a:r>
                        <a:rPr lang="nb-NO" sz="1200" u="none" strike="noStrike">
                          <a:effectLst/>
                        </a:rPr>
                        <a:t>- innskudd ikke bokført, men ført av bank</a:t>
                      </a:r>
                      <a:endParaRPr lang="nb-NO" sz="1200" b="1" i="0" u="none" strike="noStrike">
                        <a:effectLst/>
                        <a:latin typeface="Times New Roman"/>
                      </a:endParaRPr>
                    </a:p>
                  </a:txBody>
                  <a:tcPr marL="0" marR="0" marT="0" marB="0" anchor="b"/>
                </a:tc>
                <a:tc hMerge="1">
                  <a:txBody>
                    <a:bodyPr/>
                    <a:lstStyle/>
                    <a:p>
                      <a:endParaRPr lang="nb-NO"/>
                    </a:p>
                  </a:txBody>
                  <a:tcPr/>
                </a:tc>
                <a:tc hMerge="1">
                  <a:txBody>
                    <a:bodyPr/>
                    <a:lstStyle/>
                    <a:p>
                      <a:endParaRPr lang="nb-NO"/>
                    </a:p>
                  </a:txBody>
                  <a:tcPr/>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7"/>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000" b="0" i="0" u="none" strike="noStrike">
                        <a:effectLst/>
                        <a:latin typeface="Arial"/>
                      </a:endParaRPr>
                    </a:p>
                  </a:txBody>
                  <a:tcPr marL="0" marR="0" marT="0" marB="0"/>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8"/>
                  </a:ext>
                </a:extLst>
              </a:tr>
              <a:tr h="200025">
                <a:tc gridSpan="2">
                  <a:txBody>
                    <a:bodyPr/>
                    <a:lstStyle/>
                    <a:p>
                      <a:pPr algn="l" fontAlgn="b"/>
                      <a:r>
                        <a:rPr lang="nb-NO" sz="1200" u="none" strike="noStrike">
                          <a:effectLst/>
                        </a:rPr>
                        <a:t>Uforklart differanse</a:t>
                      </a:r>
                      <a:endParaRPr lang="nb-NO" sz="1200" b="1" i="0" u="none" strike="noStrike">
                        <a:effectLst/>
                        <a:latin typeface="Times New Roman"/>
                      </a:endParaRPr>
                    </a:p>
                  </a:txBody>
                  <a:tcPr marL="0" marR="0" marT="0" marB="0" anchor="b"/>
                </a:tc>
                <a:tc hMerge="1">
                  <a:txBody>
                    <a:bodyPr/>
                    <a:lstStyle/>
                    <a:p>
                      <a:endParaRPr lang="nb-NO"/>
                    </a:p>
                  </a:txBody>
                  <a:tcPr/>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19"/>
                  </a:ext>
                </a:extLst>
              </a:tr>
              <a:tr h="200025">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200" u="none" strike="noStrike">
                          <a:effectLst/>
                        </a:rPr>
                        <a:t> </a:t>
                      </a:r>
                      <a:endParaRPr lang="nb-NO" sz="1200" b="1" i="0" u="none" strike="noStrike">
                        <a:effectLst/>
                        <a:latin typeface="Times New Roman"/>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tc>
                  <a:txBody>
                    <a:bodyPr/>
                    <a:lstStyle/>
                    <a:p>
                      <a:pPr algn="l" fontAlgn="b"/>
                      <a:r>
                        <a:rPr lang="nb-NO" sz="1000" u="none" strike="noStrike">
                          <a:effectLst/>
                        </a:rPr>
                        <a:t> </a:t>
                      </a:r>
                      <a:endParaRPr lang="nb-NO" sz="1000" b="0" i="0" u="none" strike="noStrike">
                        <a:effectLst/>
                        <a:latin typeface="Arial"/>
                      </a:endParaRPr>
                    </a:p>
                  </a:txBody>
                  <a:tcPr marL="0" marR="0" marT="0" marB="0" anchor="b"/>
                </a:tc>
                <a:extLst>
                  <a:ext uri="{0D108BD9-81ED-4DB2-BD59-A6C34878D82A}">
                    <a16:rowId xmlns:a16="http://schemas.microsoft.com/office/drawing/2014/main" val="10020"/>
                  </a:ext>
                </a:extLst>
              </a:tr>
            </a:tbl>
          </a:graphicData>
        </a:graphic>
      </p:graphicFrame>
      <p:sp>
        <p:nvSpPr>
          <p:cNvPr id="6" name="TekstSylinder 7"/>
          <p:cNvSpPr txBox="1"/>
          <p:nvPr/>
        </p:nvSpPr>
        <p:spPr>
          <a:xfrm>
            <a:off x="3676650" y="2859088"/>
            <a:ext cx="3362325" cy="21907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nb-NO" sz="1400"/>
              <a:t>            </a:t>
            </a:r>
            <a:r>
              <a:rPr lang="nb-NO" sz="1400" smtClean="0"/>
              <a:t>1200 12  34567</a:t>
            </a:r>
            <a:endParaRPr lang="nb-NO" sz="1400"/>
          </a:p>
        </p:txBody>
      </p:sp>
      <p:sp>
        <p:nvSpPr>
          <p:cNvPr id="7" name="TekstSylinder 8"/>
          <p:cNvSpPr txBox="1"/>
          <p:nvPr/>
        </p:nvSpPr>
        <p:spPr>
          <a:xfrm>
            <a:off x="5362575" y="3478213"/>
            <a:ext cx="1685925"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nb-NO" sz="1100" smtClean="0"/>
              <a:t>1300 </a:t>
            </a:r>
            <a:r>
              <a:rPr lang="nb-NO" sz="1100"/>
              <a:t>kr</a:t>
            </a:r>
          </a:p>
        </p:txBody>
      </p:sp>
      <p:sp>
        <p:nvSpPr>
          <p:cNvPr id="8" name="TekstSylinder 9"/>
          <p:cNvSpPr txBox="1"/>
          <p:nvPr/>
        </p:nvSpPr>
        <p:spPr>
          <a:xfrm>
            <a:off x="5381625" y="3859213"/>
            <a:ext cx="1657350"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nb-NO" sz="1100" smtClean="0"/>
              <a:t>1300 </a:t>
            </a:r>
            <a:r>
              <a:rPr lang="nb-NO" sz="1100"/>
              <a:t>kr</a:t>
            </a:r>
          </a:p>
        </p:txBody>
      </p:sp>
      <p:sp>
        <p:nvSpPr>
          <p:cNvPr id="9" name="TekstSylinder 10"/>
          <p:cNvSpPr txBox="1"/>
          <p:nvPr/>
        </p:nvSpPr>
        <p:spPr>
          <a:xfrm>
            <a:off x="5381625" y="4192588"/>
            <a:ext cx="1657350"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r>
              <a:rPr lang="nb-NO" sz="1100"/>
              <a:t>0</a:t>
            </a:r>
          </a:p>
        </p:txBody>
      </p:sp>
      <p:sp>
        <p:nvSpPr>
          <p:cNvPr id="10" name="TekstSylinder 11"/>
          <p:cNvSpPr txBox="1"/>
          <p:nvPr/>
        </p:nvSpPr>
        <p:spPr>
          <a:xfrm>
            <a:off x="5381625" y="4926013"/>
            <a:ext cx="1666875"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a:p>
        </p:txBody>
      </p:sp>
      <p:sp>
        <p:nvSpPr>
          <p:cNvPr id="11" name="TekstSylinder 12"/>
          <p:cNvSpPr txBox="1"/>
          <p:nvPr/>
        </p:nvSpPr>
        <p:spPr>
          <a:xfrm>
            <a:off x="5410200" y="5326063"/>
            <a:ext cx="1619250"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a:p>
        </p:txBody>
      </p:sp>
      <p:sp>
        <p:nvSpPr>
          <p:cNvPr id="12" name="TekstSylinder 13"/>
          <p:cNvSpPr txBox="1"/>
          <p:nvPr/>
        </p:nvSpPr>
        <p:spPr>
          <a:xfrm>
            <a:off x="5400675" y="5735638"/>
            <a:ext cx="1628775" cy="238125"/>
          </a:xfrm>
          <a:prstGeom prst="rect">
            <a:avLst/>
          </a:prstGeom>
          <a:solidFill>
            <a:schemeClr val="lt1"/>
          </a:solidFill>
          <a:ln w="9525" cmpd="sng">
            <a:solidFill>
              <a:schemeClr val="tx1"/>
            </a:solidFill>
          </a:ln>
        </p:spPr>
        <p:style>
          <a:lnRef idx="0">
            <a:scrgbClr r="0" g="0" b="0"/>
          </a:lnRef>
          <a:fillRef idx="0">
            <a:scrgbClr r="0" g="0" b="0"/>
          </a:fillRef>
          <a:effectRef idx="0">
            <a:scrgbClr r="0" g="0" b="0"/>
          </a:effectRef>
          <a:fontRef idx="minor">
            <a:schemeClr val="dk1"/>
          </a:fontRef>
        </p:style>
        <p:txBody>
          <a:bodyPr wrap="square" rtlCol="0" anchor="t"/>
          <a:lstStyle>
            <a:lvl1pPr marL="0" indent="0">
              <a:defRPr sz="1100">
                <a:solidFill>
                  <a:schemeClr val="dk1"/>
                </a:solidFill>
                <a:latin typeface="+mn-lt"/>
                <a:ea typeface="+mn-ea"/>
                <a:cs typeface="+mn-cs"/>
              </a:defRPr>
            </a:lvl1pPr>
            <a:lvl2pPr marL="457200" indent="0">
              <a:defRPr sz="1100">
                <a:solidFill>
                  <a:schemeClr val="dk1"/>
                </a:solidFill>
                <a:latin typeface="+mn-lt"/>
                <a:ea typeface="+mn-ea"/>
                <a:cs typeface="+mn-cs"/>
              </a:defRPr>
            </a:lvl2pPr>
            <a:lvl3pPr marL="914400" indent="0">
              <a:defRPr sz="1100">
                <a:solidFill>
                  <a:schemeClr val="dk1"/>
                </a:solidFill>
                <a:latin typeface="+mn-lt"/>
                <a:ea typeface="+mn-ea"/>
                <a:cs typeface="+mn-cs"/>
              </a:defRPr>
            </a:lvl3pPr>
            <a:lvl4pPr marL="1371600" indent="0">
              <a:defRPr sz="1100">
                <a:solidFill>
                  <a:schemeClr val="dk1"/>
                </a:solidFill>
                <a:latin typeface="+mn-lt"/>
                <a:ea typeface="+mn-ea"/>
                <a:cs typeface="+mn-cs"/>
              </a:defRPr>
            </a:lvl4pPr>
            <a:lvl5pPr marL="1828800" indent="0">
              <a:defRPr sz="1100">
                <a:solidFill>
                  <a:schemeClr val="dk1"/>
                </a:solidFill>
                <a:latin typeface="+mn-lt"/>
                <a:ea typeface="+mn-ea"/>
                <a:cs typeface="+mn-cs"/>
              </a:defRPr>
            </a:lvl5pPr>
            <a:lvl6pPr marL="2286000" indent="0">
              <a:defRPr sz="1100">
                <a:solidFill>
                  <a:schemeClr val="dk1"/>
                </a:solidFill>
                <a:latin typeface="+mn-lt"/>
                <a:ea typeface="+mn-ea"/>
                <a:cs typeface="+mn-cs"/>
              </a:defRPr>
            </a:lvl6pPr>
            <a:lvl7pPr marL="2743200" indent="0">
              <a:defRPr sz="1100">
                <a:solidFill>
                  <a:schemeClr val="dk1"/>
                </a:solidFill>
                <a:latin typeface="+mn-lt"/>
                <a:ea typeface="+mn-ea"/>
                <a:cs typeface="+mn-cs"/>
              </a:defRPr>
            </a:lvl7pPr>
            <a:lvl8pPr marL="3200400" indent="0">
              <a:defRPr sz="1100">
                <a:solidFill>
                  <a:schemeClr val="dk1"/>
                </a:solidFill>
                <a:latin typeface="+mn-lt"/>
                <a:ea typeface="+mn-ea"/>
                <a:cs typeface="+mn-cs"/>
              </a:defRPr>
            </a:lvl8pPr>
            <a:lvl9pPr marL="3657600" indent="0">
              <a:defRPr sz="1100">
                <a:solidFill>
                  <a:schemeClr val="dk1"/>
                </a:solidFill>
                <a:latin typeface="+mn-lt"/>
                <a:ea typeface="+mn-ea"/>
                <a:cs typeface="+mn-cs"/>
              </a:defRPr>
            </a:lvl9pPr>
          </a:lstStyle>
          <a:p>
            <a:endParaRPr lang="nb-NO"/>
          </a:p>
        </p:txBody>
      </p:sp>
    </p:spTree>
    <p:extLst>
      <p:ext uri="{BB962C8B-B14F-4D97-AF65-F5344CB8AC3E}">
        <p14:creationId xmlns:p14="http://schemas.microsoft.com/office/powerpoint/2010/main" val="3190735404"/>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Avvikling av ungdomsbedriften</a:t>
            </a:r>
            <a:endParaRPr lang="nb-NO"/>
          </a:p>
        </p:txBody>
      </p:sp>
      <p:sp>
        <p:nvSpPr>
          <p:cNvPr id="3" name="Plassholder for innhold 2"/>
          <p:cNvSpPr>
            <a:spLocks noGrp="1"/>
          </p:cNvSpPr>
          <p:nvPr>
            <p:ph idx="1"/>
          </p:nvPr>
        </p:nvSpPr>
        <p:spPr/>
        <p:txBody>
          <a:bodyPr>
            <a:normAutofit/>
          </a:bodyPr>
          <a:lstStyle/>
          <a:p>
            <a:pPr>
              <a:defRPr/>
            </a:pPr>
            <a:r>
              <a:rPr lang="nb-NO" sz="3000"/>
              <a:t>Tilbakebetaling </a:t>
            </a:r>
            <a:r>
              <a:rPr lang="nb-NO" sz="3000" smtClean="0"/>
              <a:t>av andelskapital</a:t>
            </a:r>
            <a:endParaRPr lang="nb-NO" sz="3000"/>
          </a:p>
          <a:p>
            <a:pPr lvl="1">
              <a:buClr>
                <a:schemeClr val="tx1"/>
              </a:buClr>
              <a:buFont typeface="Arial" panose="020B0604020202020204" pitchFamily="34" charset="0"/>
              <a:buChar char="•"/>
              <a:defRPr/>
            </a:pPr>
            <a:r>
              <a:rPr lang="nb-NO" sz="2000" smtClean="0"/>
              <a:t>Skattefritt</a:t>
            </a:r>
            <a:endParaRPr lang="nb-NO" sz="2000"/>
          </a:p>
          <a:p>
            <a:pPr lvl="1">
              <a:buClr>
                <a:schemeClr val="tx1"/>
              </a:buClr>
              <a:defRPr/>
            </a:pPr>
            <a:endParaRPr lang="nb-NO" sz="2000" b="1"/>
          </a:p>
          <a:p>
            <a:pPr>
              <a:buClr>
                <a:schemeClr val="tx1"/>
              </a:buClr>
              <a:defRPr/>
            </a:pPr>
            <a:r>
              <a:rPr lang="nb-NO" sz="3000"/>
              <a:t>Disponering av </a:t>
            </a:r>
            <a:r>
              <a:rPr lang="nb-NO" sz="3000" smtClean="0"/>
              <a:t>overskudd</a:t>
            </a:r>
          </a:p>
          <a:p>
            <a:pPr lvl="1">
              <a:buClr>
                <a:schemeClr val="tx1"/>
              </a:buClr>
              <a:buFont typeface="Arial" panose="020B0604020202020204" pitchFamily="34" charset="0"/>
              <a:buChar char="•"/>
              <a:defRPr/>
            </a:pPr>
            <a:r>
              <a:rPr lang="nb-NO" sz="2000" smtClean="0"/>
              <a:t>Uttak </a:t>
            </a:r>
            <a:r>
              <a:rPr lang="nb-NO" sz="2000"/>
              <a:t>av penger er </a:t>
            </a:r>
            <a:r>
              <a:rPr lang="nb-NO" sz="2000" smtClean="0"/>
              <a:t>lønn</a:t>
            </a:r>
          </a:p>
          <a:p>
            <a:pPr lvl="1">
              <a:buClr>
                <a:schemeClr val="tx1"/>
              </a:buClr>
              <a:buFont typeface="Arial" panose="020B0604020202020204" pitchFamily="34" charset="0"/>
              <a:buChar char="•"/>
              <a:defRPr/>
            </a:pPr>
            <a:r>
              <a:rPr lang="nb-NO" sz="2000" smtClean="0"/>
              <a:t>Godt formål</a:t>
            </a:r>
          </a:p>
          <a:p>
            <a:pPr lvl="1">
              <a:buClr>
                <a:schemeClr val="tx1"/>
              </a:buClr>
              <a:buFont typeface="Arial" panose="020B0604020202020204" pitchFamily="34" charset="0"/>
              <a:buChar char="•"/>
              <a:defRPr/>
            </a:pPr>
            <a:r>
              <a:rPr lang="nb-NO" sz="2000" smtClean="0"/>
              <a:t>Kompetansetiltak/studietur</a:t>
            </a:r>
            <a:endParaRPr lang="nb-NO" sz="2000"/>
          </a:p>
          <a:p>
            <a:pPr marL="457200" lvl="1" indent="0">
              <a:buClr>
                <a:schemeClr val="tx1"/>
              </a:buClr>
              <a:buNone/>
              <a:defRPr/>
            </a:pPr>
            <a:endParaRPr lang="nb-NO" sz="2000" smtClean="0"/>
          </a:p>
          <a:p>
            <a:pPr marL="457200" lvl="1" indent="0">
              <a:buClr>
                <a:schemeClr val="tx1"/>
              </a:buClr>
              <a:buNone/>
              <a:defRPr/>
            </a:pPr>
            <a:r>
              <a:rPr lang="nb-NO" sz="2000" smtClean="0"/>
              <a:t>Når det er tid for avvikling: se ungdomsbedrift.no</a:t>
            </a:r>
            <a:endParaRPr lang="nb-NO" sz="2000"/>
          </a:p>
          <a:p>
            <a:endParaRPr lang="nb-NO"/>
          </a:p>
        </p:txBody>
      </p:sp>
    </p:spTree>
    <p:extLst>
      <p:ext uri="{BB962C8B-B14F-4D97-AF65-F5344CB8AC3E}">
        <p14:creationId xmlns:p14="http://schemas.microsoft.com/office/powerpoint/2010/main" val="388385375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Slide Number Placeholder 6"/>
          <p:cNvSpPr>
            <a:spLocks noGrp="1"/>
          </p:cNvSpPr>
          <p:nvPr>
            <p:ph type="sldNum" sz="quarter" idx="12"/>
          </p:nvPr>
        </p:nvSpPr>
        <p:spPr/>
        <p:txBody>
          <a:bodyPr/>
          <a:lstStyle>
            <a:lvl1pPr eaLnBrk="0" hangingPunct="0">
              <a:defRPr sz="2400">
                <a:solidFill>
                  <a:schemeClr val="tx1"/>
                </a:solidFill>
                <a:latin typeface="Arial" pitchFamily="34" charset="0"/>
                <a:ea typeface="ＭＳ Ｐゴシック" pitchFamily="34" charset="-128"/>
              </a:defRPr>
            </a:lvl1pPr>
            <a:lvl2pPr marL="742950" indent="-285750" eaLnBrk="0" hangingPunct="0">
              <a:defRPr sz="2400">
                <a:solidFill>
                  <a:schemeClr val="tx1"/>
                </a:solidFill>
                <a:latin typeface="Arial" pitchFamily="34" charset="0"/>
                <a:ea typeface="ＭＳ Ｐゴシック" pitchFamily="34" charset="-128"/>
              </a:defRPr>
            </a:lvl2pPr>
            <a:lvl3pPr marL="1143000" indent="-228600" eaLnBrk="0" hangingPunct="0">
              <a:defRPr sz="2400">
                <a:solidFill>
                  <a:schemeClr val="tx1"/>
                </a:solidFill>
                <a:latin typeface="Arial" pitchFamily="34" charset="0"/>
                <a:ea typeface="ＭＳ Ｐゴシック" pitchFamily="34" charset="-128"/>
              </a:defRPr>
            </a:lvl3pPr>
            <a:lvl4pPr marL="1600200" indent="-228600" eaLnBrk="0" hangingPunct="0">
              <a:defRPr sz="2400">
                <a:solidFill>
                  <a:schemeClr val="tx1"/>
                </a:solidFill>
                <a:latin typeface="Arial" pitchFamily="34" charset="0"/>
                <a:ea typeface="ＭＳ Ｐゴシック" pitchFamily="34" charset="-128"/>
              </a:defRPr>
            </a:lvl4pPr>
            <a:lvl5pPr marL="2057400" indent="-228600" eaLnBrk="0" hangingPunct="0">
              <a:defRPr sz="2400">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pPr>
              <a:defRPr/>
            </a:pPr>
            <a:fld id="{6239F867-7064-4883-B8C9-691C9F3AAF13}" type="slidenum">
              <a:rPr lang="nb-NO" sz="900" smtClean="0">
                <a:solidFill>
                  <a:schemeClr val="bg1"/>
                </a:solidFill>
              </a:rPr>
              <a:pPr>
                <a:defRPr/>
              </a:pPr>
              <a:t>58</a:t>
            </a:fld>
            <a:endParaRPr lang="nb-NO" sz="900" smtClean="0">
              <a:solidFill>
                <a:schemeClr val="bg1"/>
              </a:solidFill>
            </a:endParaRPr>
          </a:p>
        </p:txBody>
      </p:sp>
      <p:sp>
        <p:nvSpPr>
          <p:cNvPr id="1038338" name="Rectangle 2"/>
          <p:cNvSpPr>
            <a:spLocks noChangeArrowheads="1"/>
          </p:cNvSpPr>
          <p:nvPr/>
        </p:nvSpPr>
        <p:spPr bwMode="auto">
          <a:xfrm>
            <a:off x="609600" y="1524000"/>
            <a:ext cx="617538" cy="4348163"/>
          </a:xfrm>
          <a:prstGeom prst="rect">
            <a:avLst/>
          </a:prstGeom>
          <a:solidFill>
            <a:srgbClr val="00A5D1"/>
          </a:solidFill>
          <a:ln>
            <a:noFill/>
          </a:ln>
          <a:effectLst/>
          <a:extLs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lgn="ctr" eaLnBrk="0" hangingPunct="0">
              <a:defRPr/>
            </a:pPr>
            <a:endParaRPr lang="en-US" sz="1800">
              <a:solidFill>
                <a:srgbClr val="5DAC34"/>
              </a:solidFill>
              <a:latin typeface="Arial" charset="0"/>
              <a:ea typeface="ＭＳ Ｐゴシック" charset="0"/>
            </a:endParaRPr>
          </a:p>
        </p:txBody>
      </p:sp>
      <p:sp>
        <p:nvSpPr>
          <p:cNvPr id="1038339" name="Rectangle 3"/>
          <p:cNvSpPr>
            <a:spLocks noGrp="1" noChangeArrowheads="1"/>
          </p:cNvSpPr>
          <p:nvPr>
            <p:ph type="title"/>
          </p:nvPr>
        </p:nvSpPr>
        <p:spPr/>
        <p:txBody>
          <a:bodyPr>
            <a:normAutofit fontScale="90000"/>
          </a:bodyPr>
          <a:lstStyle/>
          <a:p>
            <a:pPr eaLnBrk="1" hangingPunct="1">
              <a:defRPr/>
            </a:pPr>
            <a:r>
              <a:rPr lang="nb-NO" sz="3200" smtClean="0">
                <a:cs typeface="+mj-cs"/>
              </a:rPr>
              <a:t>Spleiselagets regnskapspris </a:t>
            </a:r>
            <a:br>
              <a:rPr lang="nb-NO" sz="3200" smtClean="0">
                <a:cs typeface="+mj-cs"/>
              </a:rPr>
            </a:br>
            <a:r>
              <a:rPr lang="nb-NO" sz="3200" smtClean="0">
                <a:cs typeface="+mj-cs"/>
              </a:rPr>
              <a:t>– NM for ungdomsbedrifter</a:t>
            </a:r>
          </a:p>
        </p:txBody>
      </p:sp>
      <p:sp>
        <p:nvSpPr>
          <p:cNvPr id="1038340" name="Rectangle 4"/>
          <p:cNvSpPr>
            <a:spLocks noGrp="1" noChangeArrowheads="1"/>
          </p:cNvSpPr>
          <p:nvPr>
            <p:ph type="body" sz="half" idx="1"/>
          </p:nvPr>
        </p:nvSpPr>
        <p:spPr bwMode="white">
          <a:xfrm>
            <a:off x="161544" y="1317625"/>
            <a:ext cx="1289050" cy="746125"/>
          </a:xfrm>
        </p:spPr>
        <p:txBody>
          <a:bodyPr>
            <a:normAutofit lnSpcReduction="10000"/>
          </a:bodyPr>
          <a:lstStyle/>
          <a:p>
            <a:pPr lvl="1" eaLnBrk="1" hangingPunct="1">
              <a:lnSpc>
                <a:spcPct val="90000"/>
              </a:lnSpc>
              <a:buFontTx/>
              <a:buNone/>
              <a:defRPr/>
            </a:pPr>
            <a:r>
              <a:rPr lang="nb-NO" sz="1800" smtClean="0">
                <a:solidFill>
                  <a:schemeClr val="bg1"/>
                </a:solidFill>
              </a:rPr>
              <a:t>    </a:t>
            </a:r>
            <a:endParaRPr lang="nb-NO" sz="1800" i="1" smtClean="0">
              <a:solidFill>
                <a:schemeClr val="bg1"/>
              </a:solidFill>
            </a:endParaRPr>
          </a:p>
          <a:p>
            <a:pPr marL="720725" lvl="2" indent="-179388" eaLnBrk="1" hangingPunct="1">
              <a:lnSpc>
                <a:spcPct val="90000"/>
              </a:lnSpc>
              <a:buFontTx/>
              <a:buNone/>
              <a:defRPr/>
            </a:pPr>
            <a:r>
              <a:rPr lang="nb-NO" sz="2800" i="1" smtClean="0">
                <a:solidFill>
                  <a:schemeClr val="bg1"/>
                </a:solidFill>
              </a:rPr>
              <a:t>B</a:t>
            </a:r>
          </a:p>
        </p:txBody>
      </p:sp>
      <p:sp>
        <p:nvSpPr>
          <p:cNvPr id="1038341" name="Rectangle 5"/>
          <p:cNvSpPr>
            <a:spLocks noGrp="1" noChangeArrowheads="1"/>
          </p:cNvSpPr>
          <p:nvPr>
            <p:ph type="body" sz="half" idx="2"/>
          </p:nvPr>
        </p:nvSpPr>
        <p:spPr>
          <a:xfrm>
            <a:off x="1058863" y="1673225"/>
            <a:ext cx="3025775" cy="5184775"/>
          </a:xfrm>
        </p:spPr>
        <p:txBody>
          <a:bodyPr/>
          <a:lstStyle/>
          <a:p>
            <a:pPr marL="273050" lvl="1" indent="0" eaLnBrk="1" hangingPunct="1">
              <a:lnSpc>
                <a:spcPct val="90000"/>
              </a:lnSpc>
              <a:buFontTx/>
              <a:buNone/>
              <a:defRPr/>
            </a:pPr>
            <a:r>
              <a:rPr lang="nb-NO" sz="2000" b="1" smtClean="0"/>
              <a:t>Bilagshåndtering</a:t>
            </a:r>
          </a:p>
          <a:p>
            <a:pPr marL="273050" lvl="1" indent="0" eaLnBrk="1" hangingPunct="1">
              <a:lnSpc>
                <a:spcPct val="90000"/>
              </a:lnSpc>
              <a:buFontTx/>
              <a:buNone/>
              <a:defRPr/>
            </a:pPr>
            <a:endParaRPr lang="nb-NO" sz="2000" b="1" smtClean="0"/>
          </a:p>
          <a:p>
            <a:pPr marL="273050" lvl="1" indent="0" eaLnBrk="1" hangingPunct="1">
              <a:lnSpc>
                <a:spcPct val="90000"/>
              </a:lnSpc>
              <a:defRPr/>
            </a:pPr>
            <a:endParaRPr lang="nb-NO" sz="2000" b="1" smtClean="0"/>
          </a:p>
          <a:p>
            <a:pPr marL="273050" lvl="1" indent="0" eaLnBrk="1" hangingPunct="1">
              <a:lnSpc>
                <a:spcPct val="90000"/>
              </a:lnSpc>
              <a:buFontTx/>
              <a:buNone/>
              <a:defRPr/>
            </a:pPr>
            <a:r>
              <a:rPr lang="nb-NO" sz="2000" b="1" smtClean="0"/>
              <a:t>Oversiktlig</a:t>
            </a:r>
          </a:p>
          <a:p>
            <a:pPr marL="273050" lvl="1" indent="0" eaLnBrk="1" hangingPunct="1">
              <a:lnSpc>
                <a:spcPct val="90000"/>
              </a:lnSpc>
              <a:buFontTx/>
              <a:buNone/>
              <a:defRPr/>
            </a:pPr>
            <a:endParaRPr lang="nb-NO" sz="2000" b="1" smtClean="0"/>
          </a:p>
          <a:p>
            <a:pPr marL="273050" lvl="1" indent="0" eaLnBrk="1" hangingPunct="1">
              <a:lnSpc>
                <a:spcPct val="90000"/>
              </a:lnSpc>
              <a:buFontTx/>
              <a:buNone/>
              <a:defRPr/>
            </a:pPr>
            <a:endParaRPr lang="nb-NO" sz="2000" b="1" smtClean="0"/>
          </a:p>
          <a:p>
            <a:pPr marL="273050" lvl="1" indent="0" eaLnBrk="1" hangingPunct="1">
              <a:lnSpc>
                <a:spcPct val="90000"/>
              </a:lnSpc>
              <a:buFontTx/>
              <a:buNone/>
              <a:defRPr/>
            </a:pPr>
            <a:endParaRPr lang="nb-NO" sz="2000" b="1" smtClean="0"/>
          </a:p>
          <a:p>
            <a:pPr marL="273050" lvl="1" indent="0" eaLnBrk="1" hangingPunct="1">
              <a:lnSpc>
                <a:spcPct val="90000"/>
              </a:lnSpc>
              <a:buFontTx/>
              <a:buNone/>
              <a:defRPr/>
            </a:pPr>
            <a:r>
              <a:rPr lang="nb-NO" sz="2000" b="1" smtClean="0"/>
              <a:t>Kasse- og </a:t>
            </a:r>
            <a:br>
              <a:rPr lang="nb-NO" sz="2000" b="1" smtClean="0"/>
            </a:br>
            <a:r>
              <a:rPr lang="nb-NO" sz="2000" b="1" smtClean="0"/>
              <a:t>kontantregistrering</a:t>
            </a:r>
          </a:p>
          <a:p>
            <a:pPr lvl="2" eaLnBrk="1" hangingPunct="1">
              <a:lnSpc>
                <a:spcPct val="90000"/>
              </a:lnSpc>
              <a:defRPr/>
            </a:pPr>
            <a:endParaRPr lang="nb-NO" b="1" smtClean="0"/>
          </a:p>
          <a:p>
            <a:pPr lvl="2" eaLnBrk="1" hangingPunct="1">
              <a:lnSpc>
                <a:spcPct val="90000"/>
              </a:lnSpc>
              <a:defRPr/>
            </a:pPr>
            <a:endParaRPr lang="nb-NO" b="1" smtClean="0"/>
          </a:p>
          <a:p>
            <a:pPr marL="273050" lvl="1" indent="0" eaLnBrk="1" hangingPunct="1">
              <a:lnSpc>
                <a:spcPct val="90000"/>
              </a:lnSpc>
              <a:buFontTx/>
              <a:buNone/>
              <a:defRPr/>
            </a:pPr>
            <a:r>
              <a:rPr lang="nb-NO" sz="2000" b="1" smtClean="0"/>
              <a:t>Sluttregnskap</a:t>
            </a:r>
          </a:p>
          <a:p>
            <a:pPr lvl="2" eaLnBrk="1" hangingPunct="1">
              <a:lnSpc>
                <a:spcPct val="90000"/>
              </a:lnSpc>
              <a:defRPr/>
            </a:pPr>
            <a:endParaRPr lang="nb-NO" sz="1800" b="1" smtClean="0"/>
          </a:p>
        </p:txBody>
      </p:sp>
      <p:sp>
        <p:nvSpPr>
          <p:cNvPr id="1038342" name="Rectangle 6"/>
          <p:cNvSpPr>
            <a:spLocks noChangeArrowheads="1"/>
          </p:cNvSpPr>
          <p:nvPr/>
        </p:nvSpPr>
        <p:spPr bwMode="white">
          <a:xfrm>
            <a:off x="219229" y="2327275"/>
            <a:ext cx="12890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355600" lvl="1" indent="-82550">
              <a:lnSpc>
                <a:spcPct val="80000"/>
              </a:lnSpc>
              <a:spcBef>
                <a:spcPct val="20000"/>
              </a:spcBef>
              <a:buClr>
                <a:schemeClr val="tx1"/>
              </a:buClr>
              <a:buSzPct val="85000"/>
              <a:defRPr/>
            </a:pPr>
            <a:r>
              <a:rPr lang="nb-NO" sz="2000" dirty="0">
                <a:solidFill>
                  <a:schemeClr val="bg1"/>
                </a:solidFill>
                <a:latin typeface="Arial" charset="0"/>
                <a:ea typeface="ＭＳ Ｐゴシック" charset="0"/>
              </a:rPr>
              <a:t>    </a:t>
            </a:r>
            <a:endParaRPr lang="nb-NO" sz="2000" i="1" dirty="0">
              <a:solidFill>
                <a:schemeClr val="bg1"/>
              </a:solidFill>
              <a:latin typeface="Arial" charset="0"/>
              <a:ea typeface="ＭＳ Ｐゴシック" charset="0"/>
            </a:endParaRPr>
          </a:p>
          <a:p>
            <a:pPr marL="720725" lvl="2" indent="-179388">
              <a:lnSpc>
                <a:spcPct val="80000"/>
              </a:lnSpc>
              <a:spcBef>
                <a:spcPct val="20000"/>
              </a:spcBef>
              <a:buClr>
                <a:schemeClr val="tx1"/>
              </a:buClr>
              <a:buSzPct val="85000"/>
              <a:defRPr/>
            </a:pPr>
            <a:r>
              <a:rPr lang="nb-NO" sz="3200" i="1" dirty="0">
                <a:solidFill>
                  <a:schemeClr val="bg1"/>
                </a:solidFill>
                <a:latin typeface="Arial" charset="0"/>
                <a:ea typeface="ＭＳ Ｐゴシック" charset="0"/>
              </a:rPr>
              <a:t>O</a:t>
            </a:r>
          </a:p>
        </p:txBody>
      </p:sp>
      <p:sp>
        <p:nvSpPr>
          <p:cNvPr id="1038343" name="Rectangle 7"/>
          <p:cNvSpPr>
            <a:spLocks noChangeArrowheads="1"/>
          </p:cNvSpPr>
          <p:nvPr/>
        </p:nvSpPr>
        <p:spPr bwMode="white">
          <a:xfrm>
            <a:off x="247804" y="3717925"/>
            <a:ext cx="12890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355600" lvl="1" indent="-82550">
              <a:lnSpc>
                <a:spcPct val="80000"/>
              </a:lnSpc>
              <a:spcBef>
                <a:spcPct val="20000"/>
              </a:spcBef>
              <a:buClr>
                <a:schemeClr val="tx1"/>
              </a:buClr>
              <a:buSzPct val="85000"/>
              <a:defRPr/>
            </a:pPr>
            <a:r>
              <a:rPr lang="nb-NO" sz="2000" dirty="0">
                <a:solidFill>
                  <a:schemeClr val="bg1"/>
                </a:solidFill>
                <a:latin typeface="Arial" charset="0"/>
                <a:ea typeface="ＭＳ Ｐゴシック" charset="0"/>
              </a:rPr>
              <a:t>    </a:t>
            </a:r>
            <a:endParaRPr lang="nb-NO" sz="2000" i="1" dirty="0">
              <a:solidFill>
                <a:schemeClr val="bg1"/>
              </a:solidFill>
              <a:latin typeface="Arial" charset="0"/>
              <a:ea typeface="ＭＳ Ｐゴシック" charset="0"/>
            </a:endParaRPr>
          </a:p>
          <a:p>
            <a:pPr marL="720725" lvl="2" indent="-179388">
              <a:lnSpc>
                <a:spcPct val="80000"/>
              </a:lnSpc>
              <a:spcBef>
                <a:spcPct val="20000"/>
              </a:spcBef>
              <a:buClr>
                <a:schemeClr val="tx1"/>
              </a:buClr>
              <a:buSzPct val="85000"/>
              <a:defRPr/>
            </a:pPr>
            <a:r>
              <a:rPr lang="nb-NO" sz="3200" i="1" dirty="0">
                <a:solidFill>
                  <a:schemeClr val="bg1"/>
                </a:solidFill>
                <a:latin typeface="Arial" charset="0"/>
                <a:ea typeface="ＭＳ Ｐゴシック" charset="0"/>
              </a:rPr>
              <a:t>K</a:t>
            </a:r>
          </a:p>
        </p:txBody>
      </p:sp>
      <p:sp>
        <p:nvSpPr>
          <p:cNvPr id="1038344" name="Rectangle 8"/>
          <p:cNvSpPr>
            <a:spLocks noChangeArrowheads="1"/>
          </p:cNvSpPr>
          <p:nvPr/>
        </p:nvSpPr>
        <p:spPr bwMode="white">
          <a:xfrm>
            <a:off x="239178" y="4949825"/>
            <a:ext cx="1289050" cy="746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355600" lvl="1" indent="-82550">
              <a:lnSpc>
                <a:spcPct val="80000"/>
              </a:lnSpc>
              <a:spcBef>
                <a:spcPct val="20000"/>
              </a:spcBef>
              <a:buClr>
                <a:schemeClr val="tx1"/>
              </a:buClr>
              <a:buSzPct val="85000"/>
              <a:defRPr/>
            </a:pPr>
            <a:r>
              <a:rPr lang="nb-NO" sz="2000">
                <a:solidFill>
                  <a:schemeClr val="bg1"/>
                </a:solidFill>
                <a:latin typeface="Arial" charset="0"/>
                <a:ea typeface="ＭＳ Ｐゴシック" charset="0"/>
              </a:rPr>
              <a:t>    </a:t>
            </a:r>
            <a:endParaRPr lang="nb-NO" sz="2000" i="1">
              <a:solidFill>
                <a:schemeClr val="bg1"/>
              </a:solidFill>
              <a:latin typeface="Arial" charset="0"/>
              <a:ea typeface="ＭＳ Ｐゴシック" charset="0"/>
            </a:endParaRPr>
          </a:p>
          <a:p>
            <a:pPr marL="720725" lvl="2" indent="-179388">
              <a:lnSpc>
                <a:spcPct val="80000"/>
              </a:lnSpc>
              <a:spcBef>
                <a:spcPct val="20000"/>
              </a:spcBef>
              <a:buClr>
                <a:schemeClr val="tx1"/>
              </a:buClr>
              <a:buSzPct val="85000"/>
              <a:defRPr/>
            </a:pPr>
            <a:r>
              <a:rPr lang="nb-NO" sz="3200" i="1">
                <a:solidFill>
                  <a:schemeClr val="bg1"/>
                </a:solidFill>
                <a:latin typeface="Arial" charset="0"/>
                <a:ea typeface="ＭＳ Ｐゴシック" charset="0"/>
              </a:rPr>
              <a:t>S</a:t>
            </a:r>
          </a:p>
        </p:txBody>
      </p:sp>
      <p:sp>
        <p:nvSpPr>
          <p:cNvPr id="1038345" name="Rectangle 9"/>
          <p:cNvSpPr>
            <a:spLocks noChangeArrowheads="1"/>
          </p:cNvSpPr>
          <p:nvPr/>
        </p:nvSpPr>
        <p:spPr bwMode="auto">
          <a:xfrm>
            <a:off x="3800846" y="1673224"/>
            <a:ext cx="5255964" cy="51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lIns="0" tIns="0" rIns="0" bIns="0"/>
          <a:lstStyle/>
          <a:p>
            <a:pPr marL="450850" lvl="1" indent="-177800">
              <a:lnSpc>
                <a:spcPct val="90000"/>
              </a:lnSpc>
              <a:spcBef>
                <a:spcPct val="20000"/>
              </a:spcBef>
              <a:buClr>
                <a:schemeClr val="tx1"/>
              </a:buClr>
              <a:buSzPct val="85000"/>
              <a:buFontTx/>
              <a:buChar char="•"/>
              <a:defRPr/>
            </a:pPr>
            <a:r>
              <a:rPr lang="nb-NO" sz="2000">
                <a:latin typeface="Helvetica" panose="020B0604020202020204" pitchFamily="34" charset="0"/>
                <a:cs typeface="Helvetica" panose="020B0604020202020204" pitchFamily="34" charset="0"/>
              </a:rPr>
              <a:t>Ordentlige </a:t>
            </a:r>
            <a:r>
              <a:rPr lang="nb-NO" sz="2000" smtClean="0">
                <a:latin typeface="Helvetica" panose="020B0604020202020204" pitchFamily="34" charset="0"/>
                <a:cs typeface="Helvetica" panose="020B0604020202020204" pitchFamily="34" charset="0"/>
              </a:rPr>
              <a:t>og fullstendige bilag </a:t>
            </a:r>
            <a:r>
              <a:rPr lang="nb-NO" sz="2000">
                <a:latin typeface="Helvetica" panose="020B0604020202020204" pitchFamily="34" charset="0"/>
                <a:cs typeface="Helvetica" panose="020B0604020202020204" pitchFamily="34" charset="0"/>
              </a:rPr>
              <a:t>for alle inntekter og utgifter</a:t>
            </a:r>
          </a:p>
          <a:p>
            <a:pPr marL="273050" lvl="1">
              <a:lnSpc>
                <a:spcPct val="90000"/>
              </a:lnSpc>
              <a:spcBef>
                <a:spcPct val="20000"/>
              </a:spcBef>
              <a:buClr>
                <a:schemeClr val="tx1"/>
              </a:buClr>
              <a:buSzPct val="85000"/>
              <a:defRPr/>
            </a:pPr>
            <a:endParaRPr lang="nb-NO" sz="2000">
              <a:latin typeface="Helvetica" panose="020B0604020202020204" pitchFamily="34" charset="0"/>
              <a:cs typeface="Helvetica" panose="020B0604020202020204" pitchFamily="34" charset="0"/>
            </a:endParaRPr>
          </a:p>
          <a:p>
            <a:pPr marL="450850" lvl="1" indent="-177800">
              <a:lnSpc>
                <a:spcPct val="90000"/>
              </a:lnSpc>
              <a:spcBef>
                <a:spcPct val="20000"/>
              </a:spcBef>
              <a:buClr>
                <a:schemeClr val="tx1"/>
              </a:buClr>
              <a:buSzPct val="85000"/>
              <a:buFontTx/>
              <a:buChar char="•"/>
              <a:defRPr/>
            </a:pPr>
            <a:r>
              <a:rPr lang="nb-NO" sz="2000">
                <a:latin typeface="Helvetica" panose="020B0604020202020204" pitchFamily="34" charset="0"/>
                <a:cs typeface="Helvetica" panose="020B0604020202020204" pitchFamily="34" charset="0"/>
              </a:rPr>
              <a:t>God henvisning mellom bilag og regnskap</a:t>
            </a:r>
          </a:p>
          <a:p>
            <a:pPr marL="450850" lvl="1" indent="-177800">
              <a:lnSpc>
                <a:spcPct val="90000"/>
              </a:lnSpc>
              <a:spcBef>
                <a:spcPct val="20000"/>
              </a:spcBef>
              <a:buClr>
                <a:schemeClr val="tx1"/>
              </a:buClr>
              <a:buSzPct val="85000"/>
              <a:buFontTx/>
              <a:buChar char="•"/>
              <a:defRPr/>
            </a:pPr>
            <a:r>
              <a:rPr lang="nb-NO" sz="2000">
                <a:latin typeface="Helvetica" panose="020B0604020202020204" pitchFamily="34" charset="0"/>
                <a:cs typeface="Helvetica" panose="020B0604020202020204" pitchFamily="34" charset="0"/>
              </a:rPr>
              <a:t>Bilagene samlet på en ordentlig måte</a:t>
            </a:r>
          </a:p>
          <a:p>
            <a:pPr marL="450850" lvl="1" indent="-177800">
              <a:lnSpc>
                <a:spcPct val="90000"/>
              </a:lnSpc>
              <a:spcBef>
                <a:spcPct val="20000"/>
              </a:spcBef>
              <a:buClr>
                <a:schemeClr val="tx1"/>
              </a:buClr>
              <a:buSzPct val="85000"/>
              <a:buFontTx/>
              <a:buChar char="•"/>
              <a:defRPr/>
            </a:pPr>
            <a:endParaRPr lang="nb-NO" sz="2000">
              <a:latin typeface="Helvetica" panose="020B0604020202020204" pitchFamily="34" charset="0"/>
              <a:cs typeface="Helvetica" panose="020B0604020202020204" pitchFamily="34" charset="0"/>
            </a:endParaRPr>
          </a:p>
          <a:p>
            <a:pPr marL="450850" lvl="1" indent="-177800">
              <a:lnSpc>
                <a:spcPct val="90000"/>
              </a:lnSpc>
              <a:spcBef>
                <a:spcPct val="20000"/>
              </a:spcBef>
              <a:buClr>
                <a:schemeClr val="tx1"/>
              </a:buClr>
              <a:buSzPct val="85000"/>
              <a:buFontTx/>
              <a:buChar char="•"/>
              <a:defRPr/>
            </a:pPr>
            <a:endParaRPr lang="nb-NO" sz="2000">
              <a:latin typeface="Helvetica" panose="020B0604020202020204" pitchFamily="34" charset="0"/>
              <a:cs typeface="Helvetica" panose="020B0604020202020204" pitchFamily="34" charset="0"/>
            </a:endParaRPr>
          </a:p>
          <a:p>
            <a:pPr marL="450850" lvl="1" indent="-177800">
              <a:lnSpc>
                <a:spcPct val="90000"/>
              </a:lnSpc>
              <a:spcBef>
                <a:spcPct val="20000"/>
              </a:spcBef>
              <a:buClr>
                <a:schemeClr val="tx1"/>
              </a:buClr>
              <a:buSzPct val="85000"/>
              <a:buFontTx/>
              <a:buChar char="•"/>
              <a:defRPr/>
            </a:pPr>
            <a:r>
              <a:rPr lang="nb-NO" sz="2000">
                <a:latin typeface="Helvetica" panose="020B0604020202020204" pitchFamily="34" charset="0"/>
                <a:cs typeface="Helvetica" panose="020B0604020202020204" pitchFamily="34" charset="0"/>
              </a:rPr>
              <a:t>Godt system for registrering av kontantsalg </a:t>
            </a:r>
          </a:p>
          <a:p>
            <a:pPr marL="450850" lvl="1" indent="-177800">
              <a:lnSpc>
                <a:spcPct val="90000"/>
              </a:lnSpc>
              <a:spcBef>
                <a:spcPct val="20000"/>
              </a:spcBef>
              <a:buClr>
                <a:schemeClr val="tx1"/>
              </a:buClr>
              <a:buSzPct val="85000"/>
              <a:buFontTx/>
              <a:buChar char="•"/>
              <a:defRPr/>
            </a:pPr>
            <a:r>
              <a:rPr lang="nb-NO" sz="2000">
                <a:latin typeface="Helvetica" panose="020B0604020202020204" pitchFamily="34" charset="0"/>
                <a:cs typeface="Helvetica" panose="020B0604020202020204" pitchFamily="34" charset="0"/>
              </a:rPr>
              <a:t>God orden med inn/uttak av kasse</a:t>
            </a:r>
          </a:p>
          <a:p>
            <a:pPr marL="450850" lvl="1" indent="-177800">
              <a:lnSpc>
                <a:spcPct val="90000"/>
              </a:lnSpc>
              <a:spcBef>
                <a:spcPct val="20000"/>
              </a:spcBef>
              <a:buClr>
                <a:schemeClr val="tx1"/>
              </a:buClr>
              <a:buSzPct val="85000"/>
              <a:buFontTx/>
              <a:buChar char="•"/>
              <a:defRPr/>
            </a:pPr>
            <a:endParaRPr lang="nb-NO" sz="2000">
              <a:latin typeface="Helvetica" panose="020B0604020202020204" pitchFamily="34" charset="0"/>
              <a:cs typeface="Helvetica" panose="020B0604020202020204" pitchFamily="34" charset="0"/>
            </a:endParaRPr>
          </a:p>
          <a:p>
            <a:pPr marL="450850" lvl="1" indent="-177800">
              <a:lnSpc>
                <a:spcPct val="90000"/>
              </a:lnSpc>
              <a:spcBef>
                <a:spcPct val="20000"/>
              </a:spcBef>
              <a:buClr>
                <a:schemeClr val="tx1"/>
              </a:buClr>
              <a:buSzPct val="85000"/>
              <a:buFontTx/>
              <a:buChar char="•"/>
              <a:defRPr/>
            </a:pPr>
            <a:endParaRPr lang="nb-NO" sz="2000">
              <a:latin typeface="Helvetica" panose="020B0604020202020204" pitchFamily="34" charset="0"/>
              <a:cs typeface="Helvetica" panose="020B0604020202020204" pitchFamily="34" charset="0"/>
            </a:endParaRPr>
          </a:p>
          <a:p>
            <a:pPr marL="450850" lvl="1" indent="-177800">
              <a:lnSpc>
                <a:spcPct val="90000"/>
              </a:lnSpc>
              <a:spcBef>
                <a:spcPct val="20000"/>
              </a:spcBef>
              <a:buClr>
                <a:schemeClr val="tx1"/>
              </a:buClr>
              <a:buSzPct val="85000"/>
              <a:buFontTx/>
              <a:buChar char="•"/>
              <a:defRPr/>
            </a:pPr>
            <a:r>
              <a:rPr lang="nb-NO" sz="2000">
                <a:latin typeface="Helvetica" panose="020B0604020202020204" pitchFamily="34" charset="0"/>
                <a:cs typeface="Helvetica" panose="020B0604020202020204" pitchFamily="34" charset="0"/>
              </a:rPr>
              <a:t>Er det laget en ordentlig resultatoppstilling </a:t>
            </a:r>
            <a:br>
              <a:rPr lang="nb-NO" sz="2000">
                <a:latin typeface="Helvetica" panose="020B0604020202020204" pitchFamily="34" charset="0"/>
                <a:cs typeface="Helvetica" panose="020B0604020202020204" pitchFamily="34" charset="0"/>
              </a:rPr>
            </a:br>
            <a:r>
              <a:rPr lang="nb-NO" sz="2000">
                <a:latin typeface="Helvetica" panose="020B0604020202020204" pitchFamily="34" charset="0"/>
                <a:cs typeface="Helvetica" panose="020B0604020202020204" pitchFamily="34" charset="0"/>
              </a:rPr>
              <a:t>og balanse?</a:t>
            </a:r>
          </a:p>
        </p:txBody>
      </p:sp>
    </p:spTree>
    <p:extLst>
      <p:ext uri="{BB962C8B-B14F-4D97-AF65-F5344CB8AC3E}">
        <p14:creationId xmlns:p14="http://schemas.microsoft.com/office/powerpoint/2010/main" val="1127189679"/>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tel 3"/>
          <p:cNvSpPr>
            <a:spLocks noGrp="1"/>
          </p:cNvSpPr>
          <p:nvPr>
            <p:ph type="title"/>
          </p:nvPr>
        </p:nvSpPr>
        <p:spPr/>
        <p:txBody>
          <a:bodyPr/>
          <a:lstStyle/>
          <a:p>
            <a:r>
              <a:rPr lang="nb-NO" smtClean="0"/>
              <a:t>Nyttige lenker</a:t>
            </a:r>
            <a:endParaRPr lang="nb-NO"/>
          </a:p>
        </p:txBody>
      </p:sp>
      <p:sp>
        <p:nvSpPr>
          <p:cNvPr id="5" name="Plassholder for innhold 4"/>
          <p:cNvSpPr>
            <a:spLocks noGrp="1"/>
          </p:cNvSpPr>
          <p:nvPr>
            <p:ph sz="half" idx="1"/>
          </p:nvPr>
        </p:nvSpPr>
        <p:spPr>
          <a:xfrm>
            <a:off x="457199" y="1600200"/>
            <a:ext cx="4175185" cy="4525963"/>
          </a:xfrm>
        </p:spPr>
        <p:txBody>
          <a:bodyPr>
            <a:normAutofit fontScale="92500"/>
          </a:bodyPr>
          <a:lstStyle/>
          <a:p>
            <a:pPr marL="185738" indent="-185738">
              <a:buNone/>
              <a:defRPr/>
            </a:pPr>
            <a:r>
              <a:rPr lang="nb-NO" b="1" smtClean="0">
                <a:solidFill>
                  <a:srgbClr val="00B050"/>
                </a:solidFill>
              </a:rPr>
              <a:t>spleiselaget.no/regnskap</a:t>
            </a:r>
            <a:endParaRPr lang="nb-NO" b="1">
              <a:solidFill>
                <a:srgbClr val="00B050"/>
              </a:solidFill>
            </a:endParaRPr>
          </a:p>
          <a:p>
            <a:pPr marL="185738" indent="-185738">
              <a:buNone/>
              <a:defRPr/>
            </a:pPr>
            <a:endParaRPr lang="nb-NO" b="1">
              <a:solidFill>
                <a:srgbClr val="7F7F7F"/>
              </a:solidFill>
            </a:endParaRPr>
          </a:p>
          <a:p>
            <a:pPr marL="185738" indent="-185738">
              <a:buNone/>
              <a:defRPr/>
            </a:pPr>
            <a:r>
              <a:rPr lang="nb-NO" b="1">
                <a:solidFill>
                  <a:srgbClr val="7F7F7F"/>
                </a:solidFill>
              </a:rPr>
              <a:t>ue.no</a:t>
            </a:r>
          </a:p>
          <a:p>
            <a:pPr marL="185738" indent="-185738">
              <a:buNone/>
              <a:defRPr/>
            </a:pPr>
            <a:endParaRPr lang="nb-NO" b="1" smtClean="0">
              <a:solidFill>
                <a:srgbClr val="7F7F7F"/>
              </a:solidFill>
            </a:endParaRPr>
          </a:p>
          <a:p>
            <a:pPr marL="185738" indent="-185738">
              <a:buNone/>
              <a:defRPr/>
            </a:pPr>
            <a:r>
              <a:rPr lang="nb-NO" b="1" smtClean="0">
                <a:solidFill>
                  <a:srgbClr val="7F7F7F"/>
                </a:solidFill>
              </a:rPr>
              <a:t>ungdomsbedrift.no</a:t>
            </a:r>
          </a:p>
          <a:p>
            <a:pPr marL="185738" indent="-185738">
              <a:buNone/>
              <a:defRPr/>
            </a:pPr>
            <a:endParaRPr lang="nb-NO" b="1" smtClean="0">
              <a:solidFill>
                <a:srgbClr val="7F7F7F"/>
              </a:solidFill>
            </a:endParaRPr>
          </a:p>
          <a:p>
            <a:pPr marL="185738" indent="-185738">
              <a:buNone/>
              <a:defRPr/>
            </a:pPr>
            <a:r>
              <a:rPr lang="nb-NO" b="1" smtClean="0">
                <a:solidFill>
                  <a:srgbClr val="7F7F7F"/>
                </a:solidFill>
              </a:rPr>
              <a:t>skatteetaten.no</a:t>
            </a:r>
            <a:endParaRPr lang="nb-NO" b="1">
              <a:solidFill>
                <a:srgbClr val="7F7F7F"/>
              </a:solidFill>
            </a:endParaRPr>
          </a:p>
          <a:p>
            <a:pPr marL="185738" indent="-185738">
              <a:buNone/>
              <a:defRPr/>
            </a:pPr>
            <a:endParaRPr lang="nb-NO" b="1">
              <a:solidFill>
                <a:srgbClr val="7F7F7F"/>
              </a:solidFill>
            </a:endParaRPr>
          </a:p>
          <a:p>
            <a:pPr marL="185738" indent="-185738">
              <a:buNone/>
              <a:defRPr/>
            </a:pPr>
            <a:r>
              <a:rPr lang="nb-NO" b="1">
                <a:solidFill>
                  <a:srgbClr val="7F7F7F"/>
                </a:solidFill>
              </a:rPr>
              <a:t>altinn.no </a:t>
            </a:r>
          </a:p>
          <a:p>
            <a:pPr marL="185738" indent="-185738">
              <a:buNone/>
              <a:defRPr/>
            </a:pPr>
            <a:endParaRPr lang="nb-NO" b="1">
              <a:solidFill>
                <a:srgbClr val="7F7F7F"/>
              </a:solidFill>
            </a:endParaRPr>
          </a:p>
          <a:p>
            <a:pPr marL="185738" indent="-185738">
              <a:buNone/>
              <a:defRPr/>
            </a:pPr>
            <a:endParaRPr lang="nb-NO"/>
          </a:p>
          <a:p>
            <a:endParaRPr lang="nb-NO"/>
          </a:p>
        </p:txBody>
      </p:sp>
      <p:pic>
        <p:nvPicPr>
          <p:cNvPr id="20482" name="Picture 2" descr="F:\Veiledning\Forebygging\Fokusoppgave ungdom\Spleiselaget.no\Bilder fra Istock 22.11.13\iStock_000012224339_Large.jpg"/>
          <p:cNvPicPr>
            <a:picLocks noGrp="1" noChangeAspect="1" noChangeArrowheads="1"/>
          </p:cNvPicPr>
          <p:nvPr>
            <p:ph sz="half" idx="2"/>
          </p:nvPr>
        </p:nvPicPr>
        <p:blipFill>
          <a:blip r:embed="rId3" cstate="screen">
            <a:extLst>
              <a:ext uri="{28A0092B-C50C-407E-A947-70E740481C1C}">
                <a14:useLocalDpi xmlns:a14="http://schemas.microsoft.com/office/drawing/2010/main"/>
              </a:ext>
            </a:extLst>
          </a:blip>
          <a:srcRect/>
          <a:stretch>
            <a:fillRect/>
          </a:stretch>
        </p:blipFill>
        <p:spPr bwMode="auto">
          <a:xfrm>
            <a:off x="4648200" y="1845702"/>
            <a:ext cx="4038600" cy="403495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2278166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A</a:t>
            </a:r>
            <a:endParaRPr lang="nb-NO"/>
          </a:p>
        </p:txBody>
      </p:sp>
      <p:pic>
        <p:nvPicPr>
          <p:cNvPr id="102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2622430" y="1356992"/>
            <a:ext cx="4037161" cy="518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6193157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Plassholder for innhold 2"/>
          <p:cNvSpPr>
            <a:spLocks noGrp="1"/>
          </p:cNvSpPr>
          <p:nvPr>
            <p:ph idx="1"/>
          </p:nvPr>
        </p:nvSpPr>
        <p:spPr/>
        <p:txBody>
          <a:bodyPr/>
          <a:lstStyle/>
          <a:p>
            <a:pPr marL="0" indent="0" algn="ctr">
              <a:buNone/>
            </a:pPr>
            <a:endParaRPr lang="nb-NO" smtClean="0"/>
          </a:p>
          <a:p>
            <a:pPr marL="0" indent="0" algn="ctr">
              <a:buNone/>
            </a:pPr>
            <a:endParaRPr lang="nb-NO" smtClean="0"/>
          </a:p>
          <a:p>
            <a:pPr marL="0" indent="0" algn="ctr">
              <a:buNone/>
            </a:pPr>
            <a:endParaRPr lang="nb-NO"/>
          </a:p>
          <a:p>
            <a:pPr marL="0" indent="0" algn="ctr">
              <a:buNone/>
            </a:pPr>
            <a:r>
              <a:rPr lang="nb-NO" smtClean="0"/>
              <a:t>Lykke til videre med regnskapsføringen!</a:t>
            </a:r>
            <a:endParaRPr lang="nb-NO"/>
          </a:p>
        </p:txBody>
      </p:sp>
    </p:spTree>
    <p:extLst>
      <p:ext uri="{BB962C8B-B14F-4D97-AF65-F5344CB8AC3E}">
        <p14:creationId xmlns:p14="http://schemas.microsoft.com/office/powerpoint/2010/main" val="112648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A - fasit</a:t>
            </a:r>
            <a:endParaRPr lang="nb-NO"/>
          </a:p>
        </p:txBody>
      </p:sp>
      <p:pic>
        <p:nvPicPr>
          <p:cNvPr id="1026" name="Picture 2"/>
          <p:cNvPicPr>
            <a:picLocks noGrp="1" noChangeAspect="1" noChangeArrowheads="1"/>
          </p:cNvPicPr>
          <p:nvPr>
            <p:ph idx="1"/>
          </p:nvPr>
        </p:nvPicPr>
        <p:blipFill>
          <a:blip r:embed="rId3" cstate="screen">
            <a:extLst>
              <a:ext uri="{28A0092B-C50C-407E-A947-70E740481C1C}">
                <a14:useLocalDpi xmlns:a14="http://schemas.microsoft.com/office/drawing/2010/main"/>
              </a:ext>
            </a:extLst>
          </a:blip>
          <a:srcRect/>
          <a:stretch>
            <a:fillRect/>
          </a:stretch>
        </p:blipFill>
        <p:spPr bwMode="auto">
          <a:xfrm>
            <a:off x="3506637" y="1356992"/>
            <a:ext cx="4037161" cy="51898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kstSylinder 2"/>
          <p:cNvSpPr txBox="1"/>
          <p:nvPr/>
        </p:nvSpPr>
        <p:spPr>
          <a:xfrm>
            <a:off x="3717984" y="2458530"/>
            <a:ext cx="1337095" cy="523220"/>
          </a:xfrm>
          <a:prstGeom prst="rect">
            <a:avLst/>
          </a:prstGeom>
          <a:noFill/>
          <a:ln>
            <a:solidFill>
              <a:srgbClr val="FF0000"/>
            </a:solidFill>
          </a:ln>
        </p:spPr>
        <p:txBody>
          <a:bodyPr wrap="square" rtlCol="0">
            <a:spAutoFit/>
          </a:bodyPr>
          <a:lstStyle/>
          <a:p>
            <a:r>
              <a:rPr lang="nb-NO" sz="1400" smtClean="0"/>
              <a:t>Tove</a:t>
            </a:r>
          </a:p>
          <a:p>
            <a:r>
              <a:rPr lang="nb-NO" sz="1400" smtClean="0"/>
              <a:t>2320 Furnes</a:t>
            </a:r>
            <a:endParaRPr lang="nb-NO" sz="1400"/>
          </a:p>
        </p:txBody>
      </p:sp>
      <p:pic>
        <p:nvPicPr>
          <p:cNvPr id="2050" name="Picture 2"/>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558396" y="5485623"/>
            <a:ext cx="1358900" cy="5857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4" name="Tabell 3"/>
          <p:cNvGraphicFramePr>
            <a:graphicFrameLocks noGrp="1"/>
          </p:cNvGraphicFramePr>
          <p:nvPr>
            <p:extLst>
              <p:ext uri="{D42A27DB-BD31-4B8C-83A1-F6EECF244321}">
                <p14:modId xmlns:p14="http://schemas.microsoft.com/office/powerpoint/2010/main" val="1272177296"/>
              </p:ext>
            </p:extLst>
          </p:nvPr>
        </p:nvGraphicFramePr>
        <p:xfrm>
          <a:off x="316301" y="1733430"/>
          <a:ext cx="2521789" cy="370840"/>
        </p:xfrm>
        <a:graphic>
          <a:graphicData uri="http://schemas.openxmlformats.org/drawingml/2006/table">
            <a:tbl>
              <a:tblPr firstRow="1" bandRow="1">
                <a:tableStyleId>{5C22544A-7EE6-4342-B048-85BDC9FD1C3A}</a:tableStyleId>
              </a:tblPr>
              <a:tblGrid>
                <a:gridCol w="2521789">
                  <a:extLst>
                    <a:ext uri="{9D8B030D-6E8A-4147-A177-3AD203B41FA5}">
                      <a16:colId xmlns:a16="http://schemas.microsoft.com/office/drawing/2014/main" val="20000"/>
                    </a:ext>
                  </a:extLst>
                </a:gridCol>
              </a:tblGrid>
              <a:tr h="370840">
                <a:tc>
                  <a:txBody>
                    <a:bodyPr/>
                    <a:lstStyle/>
                    <a:p>
                      <a:r>
                        <a:rPr lang="nb-NO" smtClean="0"/>
                        <a:t>Kredittsalg</a:t>
                      </a:r>
                      <a:endParaRPr lang="nb-NO"/>
                    </a:p>
                  </a:txBody>
                  <a:tcPr/>
                </a:tc>
                <a:extLst>
                  <a:ext uri="{0D108BD9-81ED-4DB2-BD59-A6C34878D82A}">
                    <a16:rowId xmlns:a16="http://schemas.microsoft.com/office/drawing/2014/main" val="10000"/>
                  </a:ext>
                </a:extLst>
              </a:tr>
            </a:tbl>
          </a:graphicData>
        </a:graphic>
      </p:graphicFrame>
      <p:sp>
        <p:nvSpPr>
          <p:cNvPr id="5" name="TekstSylinder 4"/>
          <p:cNvSpPr txBox="1"/>
          <p:nvPr/>
        </p:nvSpPr>
        <p:spPr>
          <a:xfrm>
            <a:off x="457200" y="4865298"/>
            <a:ext cx="2104845" cy="369332"/>
          </a:xfrm>
          <a:prstGeom prst="rect">
            <a:avLst/>
          </a:prstGeom>
          <a:noFill/>
        </p:spPr>
        <p:txBody>
          <a:bodyPr wrap="square" rtlCol="0">
            <a:spAutoFit/>
          </a:bodyPr>
          <a:lstStyle/>
          <a:p>
            <a:r>
              <a:rPr lang="nb-NO" smtClean="0">
                <a:solidFill>
                  <a:srgbClr val="FF0000"/>
                </a:solidFill>
              </a:rPr>
              <a:t>Navn på kjøper</a:t>
            </a:r>
            <a:endParaRPr lang="nb-NO">
              <a:solidFill>
                <a:srgbClr val="FF0000"/>
              </a:solidFill>
            </a:endParaRPr>
          </a:p>
        </p:txBody>
      </p:sp>
    </p:spTree>
    <p:extLst>
      <p:ext uri="{BB962C8B-B14F-4D97-AF65-F5344CB8AC3E}">
        <p14:creationId xmlns:p14="http://schemas.microsoft.com/office/powerpoint/2010/main" val="203307139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B</a:t>
            </a:r>
            <a:endParaRPr lang="nb-NO"/>
          </a:p>
        </p:txBody>
      </p:sp>
      <p:pic>
        <p:nvPicPr>
          <p:cNvPr id="3074" name="Picture 2"/>
          <p:cNvPicPr>
            <a:picLocks noGrp="1" noChangeAspect="1" noChangeArrowheads="1"/>
          </p:cNvPicPr>
          <p:nvPr>
            <p:ph idx="1"/>
          </p:nvPr>
        </p:nvPicPr>
        <p:blipFill>
          <a:blip r:embed="rId2" cstate="screen">
            <a:extLst>
              <a:ext uri="{28A0092B-C50C-407E-A947-70E740481C1C}">
                <a14:useLocalDpi xmlns:a14="http://schemas.microsoft.com/office/drawing/2010/main"/>
              </a:ext>
            </a:extLst>
          </a:blip>
          <a:srcRect/>
          <a:stretch>
            <a:fillRect/>
          </a:stretch>
        </p:blipFill>
        <p:spPr bwMode="auto">
          <a:xfrm>
            <a:off x="3181017" y="1332781"/>
            <a:ext cx="2595822" cy="55252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2240311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p:cNvSpPr>
            <a:spLocks noGrp="1"/>
          </p:cNvSpPr>
          <p:nvPr>
            <p:ph type="title"/>
          </p:nvPr>
        </p:nvSpPr>
        <p:spPr/>
        <p:txBody>
          <a:bodyPr/>
          <a:lstStyle/>
          <a:p>
            <a:r>
              <a:rPr lang="nb-NO" smtClean="0"/>
              <a:t>Bilag B - fasit</a:t>
            </a:r>
            <a:endParaRPr lang="nb-NO"/>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a:ext>
            </a:extLst>
          </a:blip>
          <a:srcRect/>
          <a:stretch>
            <a:fillRect/>
          </a:stretch>
        </p:blipFill>
        <p:spPr bwMode="auto">
          <a:xfrm>
            <a:off x="5647300" y="1347719"/>
            <a:ext cx="2590926" cy="551028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6" name="Tabell 5"/>
          <p:cNvGraphicFramePr>
            <a:graphicFrameLocks noGrp="1"/>
          </p:cNvGraphicFramePr>
          <p:nvPr>
            <p:extLst>
              <p:ext uri="{D42A27DB-BD31-4B8C-83A1-F6EECF244321}">
                <p14:modId xmlns:p14="http://schemas.microsoft.com/office/powerpoint/2010/main" val="800880408"/>
              </p:ext>
            </p:extLst>
          </p:nvPr>
        </p:nvGraphicFramePr>
        <p:xfrm>
          <a:off x="316301" y="1733430"/>
          <a:ext cx="2521789" cy="370840"/>
        </p:xfrm>
        <a:graphic>
          <a:graphicData uri="http://schemas.openxmlformats.org/drawingml/2006/table">
            <a:tbl>
              <a:tblPr firstRow="1" bandRow="1">
                <a:tableStyleId>{5C22544A-7EE6-4342-B048-85BDC9FD1C3A}</a:tableStyleId>
              </a:tblPr>
              <a:tblGrid>
                <a:gridCol w="2521789">
                  <a:extLst>
                    <a:ext uri="{9D8B030D-6E8A-4147-A177-3AD203B41FA5}">
                      <a16:colId xmlns:a16="http://schemas.microsoft.com/office/drawing/2014/main" val="20000"/>
                    </a:ext>
                  </a:extLst>
                </a:gridCol>
              </a:tblGrid>
              <a:tr h="370840">
                <a:tc>
                  <a:txBody>
                    <a:bodyPr/>
                    <a:lstStyle/>
                    <a:p>
                      <a:r>
                        <a:rPr lang="nb-NO" smtClean="0"/>
                        <a:t>Kontantkjøp</a:t>
                      </a:r>
                      <a:endParaRPr lang="nb-NO"/>
                    </a:p>
                  </a:txBody>
                  <a:tcPr/>
                </a:tc>
                <a:extLst>
                  <a:ext uri="{0D108BD9-81ED-4DB2-BD59-A6C34878D82A}">
                    <a16:rowId xmlns:a16="http://schemas.microsoft.com/office/drawing/2014/main" val="10000"/>
                  </a:ext>
                </a:extLst>
              </a:tr>
            </a:tbl>
          </a:graphicData>
        </a:graphic>
      </p:graphicFrame>
      <p:sp>
        <p:nvSpPr>
          <p:cNvPr id="4" name="TekstSylinder 3"/>
          <p:cNvSpPr txBox="1"/>
          <p:nvPr/>
        </p:nvSpPr>
        <p:spPr>
          <a:xfrm>
            <a:off x="3890513" y="3942272"/>
            <a:ext cx="2191111" cy="646331"/>
          </a:xfrm>
          <a:prstGeom prst="rect">
            <a:avLst/>
          </a:prstGeom>
          <a:noFill/>
          <a:ln>
            <a:solidFill>
              <a:srgbClr val="FF0000"/>
            </a:solidFill>
          </a:ln>
        </p:spPr>
        <p:txBody>
          <a:bodyPr wrap="square" rtlCol="0">
            <a:spAutoFit/>
          </a:bodyPr>
          <a:lstStyle/>
          <a:p>
            <a:pPr algn="ctr"/>
            <a:r>
              <a:rPr lang="nb-NO" smtClean="0"/>
              <a:t>Kvitteringsblokk</a:t>
            </a:r>
          </a:p>
          <a:p>
            <a:pPr algn="ctr"/>
            <a:r>
              <a:rPr lang="nb-NO" smtClean="0"/>
              <a:t>22/11/10 Ramona</a:t>
            </a:r>
            <a:endParaRPr lang="nb-NO"/>
          </a:p>
        </p:txBody>
      </p:sp>
      <p:sp>
        <p:nvSpPr>
          <p:cNvPr id="5" name="TekstSylinder 4"/>
          <p:cNvSpPr txBox="1"/>
          <p:nvPr/>
        </p:nvSpPr>
        <p:spPr>
          <a:xfrm>
            <a:off x="457200" y="3441940"/>
            <a:ext cx="2182483" cy="646331"/>
          </a:xfrm>
          <a:prstGeom prst="rect">
            <a:avLst/>
          </a:prstGeom>
          <a:noFill/>
        </p:spPr>
        <p:txBody>
          <a:bodyPr wrap="square" rtlCol="0">
            <a:spAutoFit/>
          </a:bodyPr>
          <a:lstStyle/>
          <a:p>
            <a:r>
              <a:rPr lang="nb-NO" smtClean="0">
                <a:solidFill>
                  <a:srgbClr val="FF0000"/>
                </a:solidFill>
              </a:rPr>
              <a:t>Formål med kjøpet</a:t>
            </a:r>
          </a:p>
          <a:p>
            <a:r>
              <a:rPr lang="nb-NO" smtClean="0">
                <a:solidFill>
                  <a:srgbClr val="FF0000"/>
                </a:solidFill>
              </a:rPr>
              <a:t>Dato og underskrift</a:t>
            </a:r>
            <a:endParaRPr lang="nb-NO">
              <a:solidFill>
                <a:srgbClr val="FF0000"/>
              </a:solidFill>
            </a:endParaRPr>
          </a:p>
        </p:txBody>
      </p:sp>
    </p:spTree>
    <p:extLst>
      <p:ext uri="{BB962C8B-B14F-4D97-AF65-F5344CB8AC3E}">
        <p14:creationId xmlns:p14="http://schemas.microsoft.com/office/powerpoint/2010/main" val="1374250562"/>
      </p:ext>
    </p:extLst>
  </p:cSld>
  <p:clrMapOvr>
    <a:masterClrMapping/>
  </p:clrMapOvr>
  <p:timing>
    <p:tnLst>
      <p:par>
        <p:cTn id="1" dur="indefinite" restart="never" nodeType="tmRoot"/>
      </p:par>
    </p:tnLst>
  </p:timing>
</p:sld>
</file>

<file path=ppt/theme/theme1.xml><?xml version="1.0" encoding="utf-8"?>
<a:theme xmlns:a="http://schemas.openxmlformats.org/drawingml/2006/main" name="Spleiselaget">
  <a:themeElements>
    <a:clrScheme name="Spleiselaget">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tema">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3215</TotalTime>
  <Words>3174</Words>
  <Application>Microsoft Office PowerPoint</Application>
  <PresentationFormat>Skjermfremvisning (4:3)</PresentationFormat>
  <Paragraphs>1208</Paragraphs>
  <Slides>60</Slides>
  <Notes>35</Notes>
  <HiddenSlides>0</HiddenSlides>
  <MMClips>0</MMClips>
  <ScaleCrop>false</ScaleCrop>
  <HeadingPairs>
    <vt:vector size="8" baseType="variant">
      <vt:variant>
        <vt:lpstr>Brukte skrifter</vt:lpstr>
      </vt:variant>
      <vt:variant>
        <vt:i4>5</vt:i4>
      </vt:variant>
      <vt:variant>
        <vt:lpstr>Tema</vt:lpstr>
      </vt:variant>
      <vt:variant>
        <vt:i4>1</vt:i4>
      </vt:variant>
      <vt:variant>
        <vt:lpstr>Innebygde OLE-servere</vt:lpstr>
      </vt:variant>
      <vt:variant>
        <vt:i4>1</vt:i4>
      </vt:variant>
      <vt:variant>
        <vt:lpstr>Lysbildetitler</vt:lpstr>
      </vt:variant>
      <vt:variant>
        <vt:i4>60</vt:i4>
      </vt:variant>
    </vt:vector>
  </HeadingPairs>
  <TitlesOfParts>
    <vt:vector size="67" baseType="lpstr">
      <vt:lpstr>ＭＳ Ｐゴシック</vt:lpstr>
      <vt:lpstr>Arial</vt:lpstr>
      <vt:lpstr>Calibri</vt:lpstr>
      <vt:lpstr>Helvetica</vt:lpstr>
      <vt:lpstr>Times New Roman</vt:lpstr>
      <vt:lpstr>Spleiselaget</vt:lpstr>
      <vt:lpstr>Regneark</vt:lpstr>
      <vt:lpstr>Regnskapskurs for ungdomsbedrifter</vt:lpstr>
      <vt:lpstr>Introduksjon</vt:lpstr>
      <vt:lpstr>FILM: Inspirasjonsfilm Utrykt UB </vt:lpstr>
      <vt:lpstr>Gjennomgå oppgaver fra forarbeidet</vt:lpstr>
      <vt:lpstr>Oppgave 1 - Dokumentasjon</vt:lpstr>
      <vt:lpstr>Bilag A</vt:lpstr>
      <vt:lpstr>Bilag A - fasit</vt:lpstr>
      <vt:lpstr>Bilag B</vt:lpstr>
      <vt:lpstr>Bilag B - fasit</vt:lpstr>
      <vt:lpstr>Bilag C</vt:lpstr>
      <vt:lpstr>Bilag C - fasit</vt:lpstr>
      <vt:lpstr>Bilag D</vt:lpstr>
      <vt:lpstr>Bilag D - fasit</vt:lpstr>
      <vt:lpstr>Bilag E</vt:lpstr>
      <vt:lpstr>Bilag E - fasit</vt:lpstr>
      <vt:lpstr>Oppgave 2 - Kasseavstemming</vt:lpstr>
      <vt:lpstr>Oppgave 2 – Bilag 1/4</vt:lpstr>
      <vt:lpstr>Oppgave 2 – Bilag 2/4</vt:lpstr>
      <vt:lpstr>Oppgave 2 – Bilag 3/4</vt:lpstr>
      <vt:lpstr>Oppgave 2 – Bilag 4/4</vt:lpstr>
      <vt:lpstr>Oppgave 2 - fasit</vt:lpstr>
      <vt:lpstr>FILM: Regnskap i en ungdomsbedrift</vt:lpstr>
      <vt:lpstr>Regnskapets oppbygging</vt:lpstr>
      <vt:lpstr>FILM: T-konto og balanseregnskap</vt:lpstr>
      <vt:lpstr>Regnskapets oppbygging</vt:lpstr>
      <vt:lpstr>Regnskapets oppbygging -  hvilke konti trenger ungdomsbedriften? </vt:lpstr>
      <vt:lpstr>Huskeliste ved bokføring – resultatkonti</vt:lpstr>
      <vt:lpstr>Huskeliste ved bokføring – balansekonti</vt:lpstr>
      <vt:lpstr>Oppgave 3 - fasit</vt:lpstr>
      <vt:lpstr>Vipps</vt:lpstr>
      <vt:lpstr>Lønn og merverdiavgift/skatt</vt:lpstr>
      <vt:lpstr>Varebeholdning</vt:lpstr>
      <vt:lpstr>Varekostnad</vt:lpstr>
      <vt:lpstr>Mellomregningskonto</vt:lpstr>
      <vt:lpstr>Orden og oversikt</vt:lpstr>
      <vt:lpstr>Oppgave 4a – Nummerering og kontering</vt:lpstr>
      <vt:lpstr>Bilag: Solgt andeler</vt:lpstr>
      <vt:lpstr>Bilag: Faktura registreringsavgift</vt:lpstr>
      <vt:lpstr>Bilag: Betalt registreringsavgift</vt:lpstr>
      <vt:lpstr>Bilag: Sponsor bank</vt:lpstr>
      <vt:lpstr>Bilag:Kjøp rammer</vt:lpstr>
      <vt:lpstr>Bilag: Betalt utlegg Anja</vt:lpstr>
      <vt:lpstr>Bilag:Julefotografering</vt:lpstr>
      <vt:lpstr>Bilag:Foto Stange VGS</vt:lpstr>
      <vt:lpstr>Bilag: Betaling foto Stange </vt:lpstr>
      <vt:lpstr>Bilag: Sjokolade stand</vt:lpstr>
      <vt:lpstr>Bilag: Varetelling</vt:lpstr>
      <vt:lpstr>Oppgave 4b: Før bilagene inn i regnearket</vt:lpstr>
      <vt:lpstr>Resultat- og balansekonti, oppgave 4</vt:lpstr>
      <vt:lpstr>Resultatregnskap og balanse, oppgave 4</vt:lpstr>
      <vt:lpstr>Føring av bilag i regneark - film</vt:lpstr>
      <vt:lpstr>Oppgave 5 - Bankavstemming</vt:lpstr>
      <vt:lpstr>Regnskap – kontoen Bank</vt:lpstr>
      <vt:lpstr>Bankutskrift</vt:lpstr>
      <vt:lpstr>Skjema for bankavstemming</vt:lpstr>
      <vt:lpstr>Oppgave 5 - fasit</vt:lpstr>
      <vt:lpstr>Avvikling av ungdomsbedriften</vt:lpstr>
      <vt:lpstr>Spleiselagets regnskapspris  – NM for ungdomsbedrifter</vt:lpstr>
      <vt:lpstr>Nyttige lenker</vt:lpstr>
      <vt:lpstr>PowerPoint-presentasjon</vt:lpstr>
    </vt:vector>
  </TitlesOfParts>
  <Company>Hyper</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PowerPoint-presentasjon</dc:title>
  <dc:creator>Eirik Penne</dc:creator>
  <cp:lastModifiedBy>Jørgensen, Cathrine</cp:lastModifiedBy>
  <cp:revision>331</cp:revision>
  <dcterms:created xsi:type="dcterms:W3CDTF">2015-09-04T08:37:29Z</dcterms:created>
  <dcterms:modified xsi:type="dcterms:W3CDTF">2019-09-27T09:11:32Z</dcterms:modified>
</cp:coreProperties>
</file>